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33"/>
  </p:notesMasterIdLst>
  <p:sldIdLst>
    <p:sldId id="363" r:id="rId2"/>
    <p:sldId id="314" r:id="rId3"/>
    <p:sldId id="313" r:id="rId4"/>
    <p:sldId id="312" r:id="rId5"/>
    <p:sldId id="317" r:id="rId6"/>
    <p:sldId id="311" r:id="rId7"/>
    <p:sldId id="321" r:id="rId8"/>
    <p:sldId id="322" r:id="rId9"/>
    <p:sldId id="357" r:id="rId10"/>
    <p:sldId id="323" r:id="rId11"/>
    <p:sldId id="319" r:id="rId12"/>
    <p:sldId id="343" r:id="rId13"/>
    <p:sldId id="325" r:id="rId14"/>
    <p:sldId id="344" r:id="rId15"/>
    <p:sldId id="324" r:id="rId16"/>
    <p:sldId id="326" r:id="rId17"/>
    <p:sldId id="337" r:id="rId18"/>
    <p:sldId id="346" r:id="rId19"/>
    <p:sldId id="347" r:id="rId20"/>
    <p:sldId id="348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8" r:id="rId29"/>
    <p:sldId id="359" r:id="rId30"/>
    <p:sldId id="360" r:id="rId31"/>
    <p:sldId id="361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F7B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75260" autoAdjust="0"/>
  </p:normalViewPr>
  <p:slideViewPr>
    <p:cSldViewPr snapToGrid="0" snapToObjects="1">
      <p:cViewPr>
        <p:scale>
          <a:sx n="85" d="100"/>
          <a:sy n="85" d="100"/>
        </p:scale>
        <p:origin x="188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D5FE7-7FF1-47E7-8D32-BA415B501BFE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C6565-1753-4AC5-9CB4-1F79974D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4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6565-1753-4AC5-9CB4-1F79974DB8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5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false positives</a:t>
            </a:r>
          </a:p>
          <a:p>
            <a:r>
              <a:rPr lang="en-US" baseline="0" dirty="0" smtClean="0"/>
              <a:t>No false negatives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6565-1753-4AC5-9CB4-1F79974DB8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9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1051 handover users</a:t>
            </a:r>
            <a:r>
              <a:rPr lang="en-US" baseline="0" dirty="0"/>
              <a:t> </a:t>
            </a:r>
          </a:p>
          <a:p>
            <a:r>
              <a:rPr lang="en-US" baseline="0" dirty="0"/>
              <a:t>with exactly 2 URLs</a:t>
            </a:r>
          </a:p>
          <a:p>
            <a:r>
              <a:rPr lang="en-US" baseline="0" dirty="0"/>
              <a:t>More than 5 tweets on each URL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6565-1753-4AC5-9CB4-1F79974DB8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1051 handover users</a:t>
            </a:r>
            <a:r>
              <a:rPr lang="en-US" baseline="0" dirty="0"/>
              <a:t> </a:t>
            </a:r>
          </a:p>
          <a:p>
            <a:r>
              <a:rPr lang="en-US" baseline="0" dirty="0"/>
              <a:t>with exactly 2 URLs</a:t>
            </a:r>
          </a:p>
          <a:p>
            <a:r>
              <a:rPr lang="en-US" baseline="0" dirty="0"/>
              <a:t>More than 5 tweets on each URL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6565-1753-4AC5-9CB4-1F79974DB8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2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31% od users are in clusters with more than 3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6565-1753-4AC5-9CB4-1F79974DB8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58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GUI </a:t>
            </a:r>
          </a:p>
          <a:p>
            <a:r>
              <a:rPr lang="en-US" dirty="0"/>
              <a:t>First 15 pages</a:t>
            </a:r>
          </a:p>
          <a:p>
            <a:r>
              <a:rPr lang="en-US" dirty="0"/>
              <a:t>1000 random URLs</a:t>
            </a:r>
          </a:p>
          <a:p>
            <a:r>
              <a:rPr lang="en-US" dirty="0"/>
              <a:t>1000 handover URLs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6565-1753-4AC5-9CB4-1F79974DB8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4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8E99A-183C-4B38-8217-8E1E7E7FD919}" type="datetime1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60539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8E99A-183C-4B38-8217-8E1E7E7FD919}" type="datetime1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051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8E99A-183C-4B38-8217-8E1E7E7FD919}" type="datetime1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450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q"/>
              <a:defRPr/>
            </a:lvl2pPr>
            <a:lvl3pPr marL="566928" indent="-182880">
              <a:buFont typeface="Wingdings" panose="05000000000000000000" pitchFamily="2" charset="2"/>
              <a:buChar char="q"/>
              <a:defRPr/>
            </a:lvl3pPr>
            <a:lvl4pPr marL="749808" indent="-182880">
              <a:buFont typeface="Wingdings" panose="05000000000000000000" pitchFamily="2" charset="2"/>
              <a:buChar char="q"/>
              <a:defRPr/>
            </a:lvl4pPr>
            <a:lvl5pPr marL="932688" indent="-182880"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5549-CCD7-4C3B-88AA-3EE16A99758B}" type="datetime1">
              <a:rPr lang="en-US" smtClean="0"/>
              <a:t>11/16/16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D05C-08D0-4924-BE3B-7BC8000C71D7}" type="datetime1">
              <a:rPr lang="en-US" smtClean="0"/>
              <a:t>11/16/16</a:t>
            </a:fld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6DA1-7D7A-4EBB-B45B-CF2E8F88222A}" type="datetime1">
              <a:rPr lang="en-US" smtClean="0"/>
              <a:t>11/16/16</a:t>
            </a:fld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B036-17D4-414E-A8AB-D6741474A7D6}" type="datetime1">
              <a:rPr lang="en-US" smtClean="0"/>
              <a:t>11/16/16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6116-C515-4711-8F34-F5AC96325135}" type="datetime1">
              <a:rPr lang="en-US" smtClean="0"/>
              <a:t>11/16/16</a:t>
            </a:fld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0D4C-58D9-45E3-84DC-EDF073A46EBE}" type="datetime1">
              <a:rPr lang="en-US" smtClean="0"/>
              <a:t>11/16/16</a:t>
            </a:fld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D351-BF66-4B8A-9158-826AEAE853C8}" type="datetime1">
              <a:rPr lang="en-US" smtClean="0"/>
              <a:t>11/16/16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BF18-F1ED-4811-A3BB-E89B8F8DAF72}" type="datetime1">
              <a:rPr lang="en-US" smtClean="0"/>
              <a:t>11/16/16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8E99A-183C-4B38-8217-8E1E7E7FD919}" type="datetime1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899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DFA2-1D01-4B6F-871B-615B413D61B2}" type="datetime1">
              <a:rPr lang="en-US" smtClean="0"/>
              <a:t>11/16/16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4E83-8A19-470A-9A54-C201701E4B9B}" type="datetime1">
              <a:rPr lang="en-US" smtClean="0"/>
              <a:t>11/16/16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22ED-121F-4407-8683-A15C6055EAE1}" type="datetime1">
              <a:rPr lang="en-US" smtClean="0"/>
              <a:t>11/16/16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835B-D898-41E4-818D-FB1FAB35275F}" type="datetime1">
              <a:rPr lang="en-US" smtClean="0"/>
              <a:t>11/16/16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BCAE-5E41-4DF8-8424-61076A1347F8}" type="datetime1">
              <a:rPr lang="en-US" smtClean="0"/>
              <a:t>11/16/16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FC27-58A6-45D7-96F1-62389890420F}" type="datetime1">
              <a:rPr lang="en-US" smtClean="0"/>
              <a:t>11/16/16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8E99A-183C-4B38-8217-8E1E7E7FD919}" type="datetime1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0558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8E99A-183C-4B38-8217-8E1E7E7FD919}" type="datetime1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5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ADFA2-1D01-4B6F-871B-615B413D61B2}" type="datetime1">
              <a:rPr lang="en-US" smtClean="0"/>
              <a:t>11/16/16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22407-7B97-E24F-876C-E7B4FC2B51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8E99A-183C-4B38-8217-8E1E7E7FD919}" type="datetime1">
              <a:rPr lang="en-US" smtClean="0"/>
              <a:t>11/16/16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643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6FC27-58A6-45D7-96F1-62389890420F}" type="datetime1">
              <a:rPr lang="en-US" smtClean="0"/>
              <a:t>11/16/16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07D92-4EE5-D84B-8588-0915E7610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C38E99A-183C-4B38-8217-8E1E7E7FD919}" type="datetime1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117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5BCAE-5E41-4DF8-8424-61076A1347F8}" type="datetime1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644EE-0CCD-5642-BD18-DBF821ABBA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2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38E99A-183C-4B38-8217-8E1E7E7FD919}" type="datetime1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7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6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702" r:id="rId2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q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q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q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q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" y="381109"/>
            <a:ext cx="9009993" cy="1450757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On URL Changes and Handovers in Social Media</a:t>
            </a:r>
            <a:endParaRPr lang="da-DK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276889" y="2393053"/>
            <a:ext cx="4579399" cy="830880"/>
          </a:xfrm>
        </p:spPr>
        <p:txBody>
          <a:bodyPr>
            <a:noAutofit/>
          </a:bodyPr>
          <a:lstStyle/>
          <a:p>
            <a:pPr algn="ctr"/>
            <a:r>
              <a:rPr lang="en-US" sz="2400" b="1" i="1" spc="-50" dirty="0">
                <a:latin typeface="+mj-lt"/>
                <a:ea typeface="+mj-ea"/>
                <a:cs typeface="+mj-cs"/>
              </a:rPr>
              <a:t>Hossein </a:t>
            </a:r>
            <a:r>
              <a:rPr lang="en-US" sz="2400" b="1" i="1" spc="-50" dirty="0" smtClean="0">
                <a:latin typeface="+mj-lt"/>
                <a:ea typeface="+mj-ea"/>
                <a:cs typeface="+mj-cs"/>
              </a:rPr>
              <a:t>Hamooni</a:t>
            </a:r>
          </a:p>
          <a:p>
            <a:pPr algn="ctr"/>
            <a:r>
              <a:rPr lang="en-US" sz="2400" dirty="0" err="1">
                <a:latin typeface="+mj-lt"/>
              </a:rPr>
              <a:t>Nikan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Chavoshi</a:t>
            </a:r>
            <a:endParaRPr lang="en-US" sz="2400" i="1" spc="-50" dirty="0">
              <a:latin typeface="+mj-lt"/>
              <a:ea typeface="+mj-ea"/>
              <a:cs typeface="+mj-cs"/>
            </a:endParaRPr>
          </a:p>
          <a:p>
            <a:pPr algn="ctr"/>
            <a:r>
              <a:rPr lang="en-US" sz="2400" dirty="0">
                <a:latin typeface="+mj-lt"/>
              </a:rPr>
              <a:t>Abdullah </a:t>
            </a:r>
            <a:r>
              <a:rPr lang="en-US" sz="2400" dirty="0" err="1" smtClean="0">
                <a:latin typeface="+mj-lt"/>
              </a:rPr>
              <a:t>Mueen</a:t>
            </a:r>
            <a:endParaRPr lang="en-US" sz="2400" dirty="0" smtClean="0">
              <a:latin typeface="+mj-lt"/>
            </a:endParaRPr>
          </a:p>
          <a:p>
            <a:pPr algn="ctr"/>
            <a:endParaRPr lang="en-US" sz="3000" spc="-50" dirty="0">
              <a:latin typeface="+mj-lt"/>
              <a:ea typeface="+mj-ea"/>
              <a:cs typeface="+mj-cs"/>
            </a:endParaRPr>
          </a:p>
          <a:p>
            <a:pPr algn="ctr"/>
            <a:endParaRPr lang="en-US" sz="3000" spc="-5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68" y="5843451"/>
            <a:ext cx="1957520" cy="4291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18538" y="5446881"/>
            <a:ext cx="5353050" cy="7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438" y="4451509"/>
            <a:ext cx="3237411" cy="18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Scalability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40" y="2246913"/>
            <a:ext cx="6664960" cy="37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Content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38" y="2542906"/>
            <a:ext cx="5046980" cy="3711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2035" y="1940078"/>
            <a:ext cx="5160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Content of </a:t>
            </a:r>
            <a:r>
              <a:rPr lang="en-US" sz="200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tweets changes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by changing the URL</a:t>
            </a:r>
            <a:endParaRPr lang="en-US" sz="2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Content Association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53586"/>
              </p:ext>
            </p:extLst>
          </p:nvPr>
        </p:nvGraphicFramePr>
        <p:xfrm>
          <a:off x="822961" y="1944761"/>
          <a:ext cx="7586402" cy="4232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201">
                  <a:extLst>
                    <a:ext uri="{9D8B030D-6E8A-4147-A177-3AD203B41FA5}">
                      <a16:colId xmlns:a16="http://schemas.microsoft.com/office/drawing/2014/main" xmlns="" val="3971433874"/>
                    </a:ext>
                  </a:extLst>
                </a:gridCol>
                <a:gridCol w="3793201">
                  <a:extLst>
                    <a:ext uri="{9D8B030D-6E8A-4147-A177-3AD203B41FA5}">
                      <a16:colId xmlns:a16="http://schemas.microsoft.com/office/drawing/2014/main" xmlns="" val="1330642125"/>
                    </a:ext>
                  </a:extLst>
                </a:gridCol>
              </a:tblGrid>
              <a:tr h="36114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www.twitter.com/zflexins</a:t>
                      </a:r>
                      <a:endParaRPr lang="en-US" sz="14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www.twitter.com/loveyorslf</a:t>
                      </a:r>
                      <a:endParaRPr lang="en-US" sz="14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0441433"/>
                  </a:ext>
                </a:extLst>
              </a:tr>
              <a:tr h="60013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RT @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justinbieber:UK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 Tonight on @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CapitalOfficial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from 7pm ’Justin Bieber’s Capital Album Party Replay’. Hear the tracks from #Purpose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harry styles coisa mais linda gente!!!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5631222"/>
                  </a:ext>
                </a:extLst>
              </a:tr>
              <a:tr h="60013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RT @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JBCrewdotcom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Another photo of Justin Bieber with a fan at the M&amp;G in Tokyo, Japan yesterday. (December 4) https://t.co/ofAYAjzP1M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harry s,tao precioso gente como vcs nao gostam dele????????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https://t.co/o0x2DG38JI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7528584"/>
                  </a:ext>
                </a:extLst>
              </a:tr>
              <a:tr h="60013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RT @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JBCrewdotcom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Another video of Justin Bieber singing at a restaurant in Japan today. (December 5) https://t.co/jZqaMaezrO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vou tweetar video de harry stylesN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2172372"/>
                  </a:ext>
                </a:extLst>
              </a:tr>
              <a:tr h="60013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RT @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favjarbara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interviewer: what do you think about Justin 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bieber’s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relationships?bp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hahaha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he’s mine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harry w kendall eu to gRITANDO AQUI, OPSSS</a:t>
                      </a:r>
                    </a:p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https://t.co/MURzVWnc0Q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2418670"/>
                  </a:ext>
                </a:extLst>
              </a:tr>
              <a:tr h="60013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RT @NME: Justin Bieber announces UK Arena tour dates for 2016 https://t.co/ECsRUqEPxk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@KendallJBrasil: 31/12- Mais fotos de Kendall e Harry Styles em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St. 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Barts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Frana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https://t.co/CytM8Hixk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130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1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Connectivity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101" y="1856678"/>
            <a:ext cx="310896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" y="4181708"/>
            <a:ext cx="72850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Biggest Connected Component: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2,273 nodes 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1,205 users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1.068 URLs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2,399 edges</a:t>
            </a:r>
          </a:p>
        </p:txBody>
      </p:sp>
    </p:spTree>
    <p:extLst>
      <p:ext uri="{BB962C8B-B14F-4D97-AF65-F5344CB8AC3E}">
        <p14:creationId xmlns:p14="http://schemas.microsoft.com/office/powerpoint/2010/main" val="404073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Mention and External URLs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54" y="2653883"/>
            <a:ext cx="6066790" cy="368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094" y="1995567"/>
            <a:ext cx="526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Handover URLs have higher number of mentions</a:t>
            </a:r>
            <a:endParaRPr lang="en-US" sz="2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Twitter Suspension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73" y="2466623"/>
            <a:ext cx="659638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2740" y="1904013"/>
            <a:ext cx="8712359" cy="438912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introduced the URL handover problem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method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scalable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explain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users are doing the URL handover.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 evidence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our findings.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sites can use our method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 suspicious accounts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4829" y="1427356"/>
            <a:ext cx="8274205" cy="54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48" y="1094418"/>
            <a:ext cx="7253508" cy="40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URL Change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094198"/>
            <a:ext cx="7185846" cy="35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Lag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45" y="2001643"/>
            <a:ext cx="6982894" cy="41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77995" y="1801338"/>
            <a:ext cx="8326438" cy="11760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social media sites, every account has a unique user ID that cannot be changed.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users can pick/change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screen name.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screen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affects the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user’s page URL.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6406" y="3378824"/>
            <a:ext cx="284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TomHanks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www.twitter.com/TomHanks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6338" y="3378823"/>
            <a:ext cx="284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T_Hanks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www.twitter.com/T_Hanks               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43558" y="3557243"/>
            <a:ext cx="2419814" cy="0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25481" y="3854607"/>
            <a:ext cx="1026237" cy="0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49289" y="3063923"/>
            <a:ext cx="1537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Change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44244" y="4815838"/>
            <a:ext cx="8326438" cy="11760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a URL can affect the external links, mentions, etc.</a:t>
            </a:r>
          </a:p>
        </p:txBody>
      </p:sp>
    </p:spTree>
    <p:extLst>
      <p:ext uri="{BB962C8B-B14F-4D97-AF65-F5344CB8AC3E}">
        <p14:creationId xmlns:p14="http://schemas.microsoft.com/office/powerpoint/2010/main" val="11821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Distributed Computing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006048" y="1827311"/>
            <a:ext cx="5286850" cy="44551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77995" y="1801338"/>
            <a:ext cx="8326438" cy="438912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log analyzer should be: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scalable for big data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heterogeneous log formats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Purely data oriented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 to support efficient information retrieval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Extensible to arbitrary application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1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28688" indent="-357188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28750" indent="-285750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000250" indent="-285750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571750" indent="-285750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1432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7147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2862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8577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45719B-BE9A-4215-A8FB-BB5F2253F659}" type="slidenum">
              <a:rPr lang="en-US" altLang="en-US" sz="1250">
                <a:solidFill>
                  <a:schemeClr val="bg1"/>
                </a:solidFill>
              </a:rPr>
              <a:pPr eaLnBrk="1" hangingPunct="1"/>
              <a:t>22</a:t>
            </a:fld>
            <a:endParaRPr lang="en-US" altLang="en-US" sz="1250" dirty="0">
              <a:solidFill>
                <a:schemeClr val="bg1"/>
              </a:solidFill>
            </a:endParaRPr>
          </a:p>
        </p:txBody>
      </p:sp>
      <p:sp>
        <p:nvSpPr>
          <p:cNvPr id="198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/>
              <a:t>MapReduce Clustering of Logs</a:t>
            </a:r>
          </a:p>
        </p:txBody>
      </p:sp>
      <p:grpSp>
        <p:nvGrpSpPr>
          <p:cNvPr id="37908" name="Group 9"/>
          <p:cNvGrpSpPr>
            <a:grpSpLocks/>
          </p:cNvGrpSpPr>
          <p:nvPr/>
        </p:nvGrpSpPr>
        <p:grpSpPr bwMode="auto">
          <a:xfrm>
            <a:off x="838886" y="2026378"/>
            <a:ext cx="857250" cy="381000"/>
            <a:chOff x="3618447" y="1905000"/>
            <a:chExt cx="685800" cy="304800"/>
          </a:xfrm>
        </p:grpSpPr>
        <p:sp>
          <p:nvSpPr>
            <p:cNvPr id="37945" name="Rectangle 10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7946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LOG1</a:t>
              </a:r>
            </a:p>
          </p:txBody>
        </p:sp>
      </p:grpSp>
      <p:grpSp>
        <p:nvGrpSpPr>
          <p:cNvPr id="37909" name="Group 12"/>
          <p:cNvGrpSpPr>
            <a:grpSpLocks/>
          </p:cNvGrpSpPr>
          <p:nvPr/>
        </p:nvGrpSpPr>
        <p:grpSpPr bwMode="auto">
          <a:xfrm>
            <a:off x="844840" y="2597878"/>
            <a:ext cx="857250" cy="381000"/>
            <a:chOff x="3618447" y="1905000"/>
            <a:chExt cx="685800" cy="304800"/>
          </a:xfrm>
        </p:grpSpPr>
        <p:sp>
          <p:nvSpPr>
            <p:cNvPr id="37943" name="Rectangle 13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7944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LOG2</a:t>
              </a:r>
            </a:p>
          </p:txBody>
        </p:sp>
      </p:grpSp>
      <p:grpSp>
        <p:nvGrpSpPr>
          <p:cNvPr id="37910" name="Group 15"/>
          <p:cNvGrpSpPr>
            <a:grpSpLocks/>
          </p:cNvGrpSpPr>
          <p:nvPr/>
        </p:nvGrpSpPr>
        <p:grpSpPr bwMode="auto">
          <a:xfrm>
            <a:off x="1886636" y="2597878"/>
            <a:ext cx="857250" cy="381000"/>
            <a:chOff x="3618447" y="1905000"/>
            <a:chExt cx="685800" cy="304800"/>
          </a:xfrm>
        </p:grpSpPr>
        <p:sp>
          <p:nvSpPr>
            <p:cNvPr id="37941" name="Rectangle 16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7942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LOG3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>
            <a:off x="1489096" y="2784412"/>
            <a:ext cx="408781" cy="39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7912" name="Group 19"/>
          <p:cNvGrpSpPr>
            <a:grpSpLocks/>
          </p:cNvGrpSpPr>
          <p:nvPr/>
        </p:nvGrpSpPr>
        <p:grpSpPr bwMode="auto">
          <a:xfrm>
            <a:off x="1887391" y="2026378"/>
            <a:ext cx="857250" cy="381000"/>
            <a:chOff x="3609526" y="1905000"/>
            <a:chExt cx="685800" cy="304800"/>
          </a:xfrm>
        </p:grpSpPr>
        <p:sp>
          <p:nvSpPr>
            <p:cNvPr id="37939" name="Rectangle 20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7940" name="TextBox 8"/>
            <p:cNvSpPr txBox="1">
              <a:spLocks noChangeArrowheads="1"/>
            </p:cNvSpPr>
            <p:nvPr/>
          </p:nvSpPr>
          <p:spPr bwMode="auto">
            <a:xfrm>
              <a:off x="3609526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LOG4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>
            <a:off x="1502986" y="2212912"/>
            <a:ext cx="408781" cy="39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7914" name="Group 23"/>
          <p:cNvGrpSpPr>
            <a:grpSpLocks/>
          </p:cNvGrpSpPr>
          <p:nvPr/>
        </p:nvGrpSpPr>
        <p:grpSpPr bwMode="auto">
          <a:xfrm>
            <a:off x="5510753" y="1993816"/>
            <a:ext cx="857250" cy="381000"/>
            <a:chOff x="3618447" y="1905000"/>
            <a:chExt cx="685800" cy="304800"/>
          </a:xfrm>
        </p:grpSpPr>
        <p:sp>
          <p:nvSpPr>
            <p:cNvPr id="37937" name="Rectangle 24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7938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LOG5</a:t>
              </a:r>
            </a:p>
          </p:txBody>
        </p:sp>
      </p:grpSp>
      <p:grpSp>
        <p:nvGrpSpPr>
          <p:cNvPr id="37915" name="Group 26"/>
          <p:cNvGrpSpPr>
            <a:grpSpLocks/>
          </p:cNvGrpSpPr>
          <p:nvPr/>
        </p:nvGrpSpPr>
        <p:grpSpPr bwMode="auto">
          <a:xfrm>
            <a:off x="2946292" y="2591925"/>
            <a:ext cx="857250" cy="381000"/>
            <a:chOff x="3618447" y="1905000"/>
            <a:chExt cx="685800" cy="304800"/>
          </a:xfrm>
        </p:grpSpPr>
        <p:sp>
          <p:nvSpPr>
            <p:cNvPr id="37935" name="Rectangle 27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7936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LOG6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 bwMode="auto">
          <a:xfrm>
            <a:off x="2550736" y="2802271"/>
            <a:ext cx="408781" cy="595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7917" name="Group 30"/>
          <p:cNvGrpSpPr>
            <a:grpSpLocks/>
          </p:cNvGrpSpPr>
          <p:nvPr/>
        </p:nvGrpSpPr>
        <p:grpSpPr bwMode="auto">
          <a:xfrm>
            <a:off x="6515602" y="1993816"/>
            <a:ext cx="857250" cy="381000"/>
            <a:chOff x="3609526" y="1905000"/>
            <a:chExt cx="685800" cy="304800"/>
          </a:xfrm>
        </p:grpSpPr>
        <p:sp>
          <p:nvSpPr>
            <p:cNvPr id="37933" name="Rectangle 31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7934" name="TextBox 8"/>
            <p:cNvSpPr txBox="1">
              <a:spLocks noChangeArrowheads="1"/>
            </p:cNvSpPr>
            <p:nvPr/>
          </p:nvSpPr>
          <p:spPr bwMode="auto">
            <a:xfrm>
              <a:off x="3609526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LOG7</a:t>
              </a:r>
            </a:p>
          </p:txBody>
        </p:sp>
      </p:grpSp>
      <p:grpSp>
        <p:nvGrpSpPr>
          <p:cNvPr id="37918" name="Group 33"/>
          <p:cNvGrpSpPr>
            <a:grpSpLocks/>
          </p:cNvGrpSpPr>
          <p:nvPr/>
        </p:nvGrpSpPr>
        <p:grpSpPr bwMode="auto">
          <a:xfrm>
            <a:off x="7586409" y="1993816"/>
            <a:ext cx="857250" cy="381000"/>
            <a:chOff x="3618447" y="1905000"/>
            <a:chExt cx="685800" cy="304800"/>
          </a:xfrm>
        </p:grpSpPr>
        <p:sp>
          <p:nvSpPr>
            <p:cNvPr id="37931" name="Rectangle 34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7932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LOG9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>
            <a:off x="7188869" y="2180350"/>
            <a:ext cx="408781" cy="39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6147072" y="2172412"/>
            <a:ext cx="408781" cy="39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7921" name="Group 38"/>
          <p:cNvGrpSpPr>
            <a:grpSpLocks/>
          </p:cNvGrpSpPr>
          <p:nvPr/>
        </p:nvGrpSpPr>
        <p:grpSpPr bwMode="auto">
          <a:xfrm>
            <a:off x="4025792" y="2597878"/>
            <a:ext cx="857250" cy="381000"/>
            <a:chOff x="3618447" y="1905000"/>
            <a:chExt cx="685800" cy="304800"/>
          </a:xfrm>
        </p:grpSpPr>
        <p:sp>
          <p:nvSpPr>
            <p:cNvPr id="37929" name="Rectangle 39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7930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LOG8</a:t>
              </a:r>
            </a:p>
          </p:txBody>
        </p:sp>
      </p:grpSp>
      <p:cxnSp>
        <p:nvCxnSpPr>
          <p:cNvPr id="42" name="Straight Arrow Connector 41"/>
          <p:cNvCxnSpPr/>
          <p:nvPr/>
        </p:nvCxnSpPr>
        <p:spPr bwMode="auto">
          <a:xfrm>
            <a:off x="3630236" y="2808224"/>
            <a:ext cx="408781" cy="595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4173" y="1974786"/>
            <a:ext cx="1714500" cy="47625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125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64017" y="2546286"/>
            <a:ext cx="3813969" cy="47625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125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520009" y="1950162"/>
            <a:ext cx="2750344" cy="47625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125"/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-63943" y="2003020"/>
            <a:ext cx="1595438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25" dirty="0">
                <a:solidFill>
                  <a:srgbClr val="FF0000"/>
                </a:solidFill>
              </a:rPr>
              <a:t>Cluster1</a:t>
            </a:r>
          </a:p>
        </p:txBody>
      </p:sp>
      <p:sp>
        <p:nvSpPr>
          <p:cNvPr id="47" name="TextBox 8"/>
          <p:cNvSpPr txBox="1">
            <a:spLocks noChangeArrowheads="1"/>
          </p:cNvSpPr>
          <p:nvPr/>
        </p:nvSpPr>
        <p:spPr bwMode="auto">
          <a:xfrm>
            <a:off x="-52037" y="2590395"/>
            <a:ext cx="1244204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25">
                <a:solidFill>
                  <a:srgbClr val="FF0000"/>
                </a:solidFill>
              </a:rPr>
              <a:t>Cluster2</a:t>
            </a:r>
          </a:p>
        </p:txBody>
      </p: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8233315" y="2047085"/>
            <a:ext cx="1277938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25" dirty="0">
                <a:solidFill>
                  <a:srgbClr val="FF0000"/>
                </a:solidFill>
              </a:rPr>
              <a:t>Cluster1</a:t>
            </a:r>
          </a:p>
        </p:txBody>
      </p: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6371126" y="2614968"/>
            <a:ext cx="857250" cy="383413"/>
            <a:chOff x="3618447" y="1905000"/>
            <a:chExt cx="685800" cy="306730"/>
          </a:xfrm>
        </p:grpSpPr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3657598" y="1905000"/>
              <a:ext cx="537927" cy="30673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51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LOG10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>
            <a:off x="7136492" y="2801499"/>
            <a:ext cx="408781" cy="39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361287" y="2569833"/>
            <a:ext cx="1915807" cy="47625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52463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125"/>
          </a:p>
        </p:txBody>
      </p:sp>
      <p:sp>
        <p:nvSpPr>
          <p:cNvPr id="57" name="TextBox 8"/>
          <p:cNvSpPr txBox="1">
            <a:spLocks noChangeArrowheads="1"/>
          </p:cNvSpPr>
          <p:nvPr/>
        </p:nvSpPr>
        <p:spPr bwMode="auto">
          <a:xfrm>
            <a:off x="8248051" y="2625041"/>
            <a:ext cx="1277938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25" dirty="0">
                <a:solidFill>
                  <a:srgbClr val="FF0000"/>
                </a:solidFill>
              </a:rPr>
              <a:t>Cluster2</a:t>
            </a:r>
          </a:p>
        </p:txBody>
      </p:sp>
      <p:grpSp>
        <p:nvGrpSpPr>
          <p:cNvPr id="58" name="Group 9"/>
          <p:cNvGrpSpPr>
            <a:grpSpLocks/>
          </p:cNvGrpSpPr>
          <p:nvPr/>
        </p:nvGrpSpPr>
        <p:grpSpPr bwMode="auto">
          <a:xfrm>
            <a:off x="7509510" y="2616517"/>
            <a:ext cx="857250" cy="383413"/>
            <a:chOff x="3618447" y="1905000"/>
            <a:chExt cx="685800" cy="306730"/>
          </a:xfrm>
        </p:grpSpPr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3657598" y="1905000"/>
              <a:ext cx="537927" cy="30673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60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LOG11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54092" y="3150598"/>
            <a:ext cx="3572521" cy="1037062"/>
            <a:chOff x="2558673" y="3969833"/>
            <a:chExt cx="3572521" cy="103706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558673" y="3969833"/>
              <a:ext cx="2087560" cy="10370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4883042" y="3969833"/>
              <a:ext cx="1248152" cy="10370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06636" y="4412466"/>
              <a:ext cx="982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Merge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74598" y="4926653"/>
            <a:ext cx="4038202" cy="476250"/>
            <a:chOff x="2997983" y="4940437"/>
            <a:chExt cx="4038202" cy="476250"/>
          </a:xfrm>
        </p:grpSpPr>
        <p:grpSp>
          <p:nvGrpSpPr>
            <p:cNvPr id="67" name="Group 12"/>
            <p:cNvGrpSpPr>
              <a:grpSpLocks/>
            </p:cNvGrpSpPr>
            <p:nvPr/>
          </p:nvGrpSpPr>
          <p:grpSpPr bwMode="auto">
            <a:xfrm>
              <a:off x="2997983" y="4980878"/>
              <a:ext cx="857250" cy="381000"/>
              <a:chOff x="3618447" y="1905000"/>
              <a:chExt cx="685800" cy="304800"/>
            </a:xfrm>
          </p:grpSpPr>
          <p:sp>
            <p:nvSpPr>
              <p:cNvPr id="68" name="Rectangle 13"/>
              <p:cNvSpPr>
                <a:spLocks noChangeArrowheads="1"/>
              </p:cNvSpPr>
              <p:nvPr/>
            </p:nvSpPr>
            <p:spPr bwMode="auto">
              <a:xfrm>
                <a:off x="3657600" y="1905000"/>
                <a:ext cx="457200" cy="3048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125"/>
              </a:p>
            </p:txBody>
          </p:sp>
          <p:sp>
            <p:nvSpPr>
              <p:cNvPr id="69" name="TextBox 8"/>
              <p:cNvSpPr txBox="1">
                <a:spLocks noChangeArrowheads="1"/>
              </p:cNvSpPr>
              <p:nvPr/>
            </p:nvSpPr>
            <p:spPr bwMode="auto">
              <a:xfrm>
                <a:off x="3618447" y="1915160"/>
                <a:ext cx="68580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500" dirty="0"/>
                  <a:t>LOG2</a:t>
                </a:r>
              </a:p>
            </p:txBody>
          </p:sp>
        </p:grpSp>
        <p:grpSp>
          <p:nvGrpSpPr>
            <p:cNvPr id="70" name="Group 15"/>
            <p:cNvGrpSpPr>
              <a:grpSpLocks/>
            </p:cNvGrpSpPr>
            <p:nvPr/>
          </p:nvGrpSpPr>
          <p:grpSpPr bwMode="auto">
            <a:xfrm>
              <a:off x="4039779" y="4980878"/>
              <a:ext cx="857250" cy="381000"/>
              <a:chOff x="3618447" y="1905000"/>
              <a:chExt cx="685800" cy="304800"/>
            </a:xfrm>
          </p:grpSpPr>
          <p:sp>
            <p:nvSpPr>
              <p:cNvPr id="71" name="Rectangle 16"/>
              <p:cNvSpPr>
                <a:spLocks noChangeArrowheads="1"/>
              </p:cNvSpPr>
              <p:nvPr/>
            </p:nvSpPr>
            <p:spPr bwMode="auto">
              <a:xfrm>
                <a:off x="3657600" y="1905000"/>
                <a:ext cx="457200" cy="3048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125"/>
              </a:p>
            </p:txBody>
          </p:sp>
          <p:sp>
            <p:nvSpPr>
              <p:cNvPr id="72" name="TextBox 8"/>
              <p:cNvSpPr txBox="1">
                <a:spLocks noChangeArrowheads="1"/>
              </p:cNvSpPr>
              <p:nvPr/>
            </p:nvSpPr>
            <p:spPr bwMode="auto">
              <a:xfrm>
                <a:off x="3618447" y="1915160"/>
                <a:ext cx="68580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500" dirty="0"/>
                  <a:t>LOG3</a:t>
                </a:r>
              </a:p>
            </p:txBody>
          </p:sp>
        </p:grpSp>
        <p:cxnSp>
          <p:nvCxnSpPr>
            <p:cNvPr id="73" name="Straight Arrow Connector 72"/>
            <p:cNvCxnSpPr/>
            <p:nvPr/>
          </p:nvCxnSpPr>
          <p:spPr bwMode="auto">
            <a:xfrm>
              <a:off x="3642239" y="5167412"/>
              <a:ext cx="408781" cy="3969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81" name="Group 26"/>
            <p:cNvGrpSpPr>
              <a:grpSpLocks/>
            </p:cNvGrpSpPr>
            <p:nvPr/>
          </p:nvGrpSpPr>
          <p:grpSpPr bwMode="auto">
            <a:xfrm>
              <a:off x="5099435" y="4974925"/>
              <a:ext cx="857250" cy="381000"/>
              <a:chOff x="3618447" y="1905000"/>
              <a:chExt cx="685800" cy="304800"/>
            </a:xfrm>
          </p:grpSpPr>
          <p:sp>
            <p:nvSpPr>
              <p:cNvPr id="82" name="Rectangle 27"/>
              <p:cNvSpPr>
                <a:spLocks noChangeArrowheads="1"/>
              </p:cNvSpPr>
              <p:nvPr/>
            </p:nvSpPr>
            <p:spPr bwMode="auto">
              <a:xfrm>
                <a:off x="3657600" y="1905000"/>
                <a:ext cx="457200" cy="3048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125"/>
              </a:p>
            </p:txBody>
          </p:sp>
          <p:sp>
            <p:nvSpPr>
              <p:cNvPr id="83" name="TextBox 8"/>
              <p:cNvSpPr txBox="1">
                <a:spLocks noChangeArrowheads="1"/>
              </p:cNvSpPr>
              <p:nvPr/>
            </p:nvSpPr>
            <p:spPr bwMode="auto">
              <a:xfrm>
                <a:off x="3618447" y="1915160"/>
                <a:ext cx="68580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500" dirty="0"/>
                  <a:t>LOG6</a:t>
                </a: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 bwMode="auto">
            <a:xfrm>
              <a:off x="4703879" y="5185271"/>
              <a:ext cx="408781" cy="5953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93" name="Group 38"/>
            <p:cNvGrpSpPr>
              <a:grpSpLocks/>
            </p:cNvGrpSpPr>
            <p:nvPr/>
          </p:nvGrpSpPr>
          <p:grpSpPr bwMode="auto">
            <a:xfrm>
              <a:off x="6178935" y="4980878"/>
              <a:ext cx="857250" cy="381000"/>
              <a:chOff x="3618447" y="1905000"/>
              <a:chExt cx="685800" cy="304800"/>
            </a:xfrm>
          </p:grpSpPr>
          <p:sp>
            <p:nvSpPr>
              <p:cNvPr id="94" name="Rectangle 39"/>
              <p:cNvSpPr>
                <a:spLocks noChangeArrowheads="1"/>
              </p:cNvSpPr>
              <p:nvPr/>
            </p:nvSpPr>
            <p:spPr bwMode="auto">
              <a:xfrm>
                <a:off x="3657600" y="1905000"/>
                <a:ext cx="457200" cy="3048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125"/>
              </a:p>
            </p:txBody>
          </p:sp>
          <p:sp>
            <p:nvSpPr>
              <p:cNvPr id="95" name="TextBox 8"/>
              <p:cNvSpPr txBox="1">
                <a:spLocks noChangeArrowheads="1"/>
              </p:cNvSpPr>
              <p:nvPr/>
            </p:nvSpPr>
            <p:spPr bwMode="auto">
              <a:xfrm>
                <a:off x="3618447" y="1915160"/>
                <a:ext cx="68580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500" dirty="0"/>
                  <a:t>LOG8</a:t>
                </a:r>
              </a:p>
            </p:txBody>
          </p:sp>
        </p:grpSp>
        <p:cxnSp>
          <p:nvCxnSpPr>
            <p:cNvPr id="96" name="Straight Arrow Connector 95"/>
            <p:cNvCxnSpPr/>
            <p:nvPr/>
          </p:nvCxnSpPr>
          <p:spPr bwMode="auto">
            <a:xfrm>
              <a:off x="5783379" y="5191224"/>
              <a:ext cx="408781" cy="595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017160" y="4940437"/>
              <a:ext cx="3813969" cy="4762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91162" y="4354437"/>
            <a:ext cx="2932906" cy="476250"/>
            <a:chOff x="4039017" y="4354437"/>
            <a:chExt cx="2932906" cy="476250"/>
          </a:xfrm>
        </p:grpSpPr>
        <p:grpSp>
          <p:nvGrpSpPr>
            <p:cNvPr id="78" name="Group 23"/>
            <p:cNvGrpSpPr>
              <a:grpSpLocks/>
            </p:cNvGrpSpPr>
            <p:nvPr/>
          </p:nvGrpSpPr>
          <p:grpSpPr bwMode="auto">
            <a:xfrm>
              <a:off x="4039017" y="4398091"/>
              <a:ext cx="857250" cy="381000"/>
              <a:chOff x="3618447" y="1905000"/>
              <a:chExt cx="685800" cy="304800"/>
            </a:xfrm>
          </p:grpSpPr>
          <p:sp>
            <p:nvSpPr>
              <p:cNvPr id="79" name="Rectangle 24"/>
              <p:cNvSpPr>
                <a:spLocks noChangeArrowheads="1"/>
              </p:cNvSpPr>
              <p:nvPr/>
            </p:nvSpPr>
            <p:spPr bwMode="auto">
              <a:xfrm>
                <a:off x="3657600" y="1905000"/>
                <a:ext cx="457200" cy="3048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125"/>
              </a:p>
            </p:txBody>
          </p:sp>
          <p:sp>
            <p:nvSpPr>
              <p:cNvPr id="80" name="TextBox 8"/>
              <p:cNvSpPr txBox="1">
                <a:spLocks noChangeArrowheads="1"/>
              </p:cNvSpPr>
              <p:nvPr/>
            </p:nvSpPr>
            <p:spPr bwMode="auto">
              <a:xfrm>
                <a:off x="3618447" y="1915160"/>
                <a:ext cx="68580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500" dirty="0"/>
                  <a:t>LOG5</a:t>
                </a:r>
              </a:p>
            </p:txBody>
          </p:sp>
        </p:grpSp>
        <p:grpSp>
          <p:nvGrpSpPr>
            <p:cNvPr id="85" name="Group 30"/>
            <p:cNvGrpSpPr>
              <a:grpSpLocks/>
            </p:cNvGrpSpPr>
            <p:nvPr/>
          </p:nvGrpSpPr>
          <p:grpSpPr bwMode="auto">
            <a:xfrm>
              <a:off x="5043866" y="4398091"/>
              <a:ext cx="857250" cy="381000"/>
              <a:chOff x="3609526" y="1905000"/>
              <a:chExt cx="685800" cy="304800"/>
            </a:xfrm>
          </p:grpSpPr>
          <p:sp>
            <p:nvSpPr>
              <p:cNvPr id="86" name="Rectangle 31"/>
              <p:cNvSpPr>
                <a:spLocks noChangeArrowheads="1"/>
              </p:cNvSpPr>
              <p:nvPr/>
            </p:nvSpPr>
            <p:spPr bwMode="auto">
              <a:xfrm>
                <a:off x="3657600" y="1905000"/>
                <a:ext cx="457200" cy="3048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125"/>
              </a:p>
            </p:txBody>
          </p:sp>
          <p:sp>
            <p:nvSpPr>
              <p:cNvPr id="87" name="TextBox 8"/>
              <p:cNvSpPr txBox="1">
                <a:spLocks noChangeArrowheads="1"/>
              </p:cNvSpPr>
              <p:nvPr/>
            </p:nvSpPr>
            <p:spPr bwMode="auto">
              <a:xfrm>
                <a:off x="3609526" y="1915160"/>
                <a:ext cx="68580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500" dirty="0"/>
                  <a:t>LOG7</a:t>
                </a:r>
              </a:p>
            </p:txBody>
          </p:sp>
        </p:grpSp>
        <p:grpSp>
          <p:nvGrpSpPr>
            <p:cNvPr id="88" name="Group 33"/>
            <p:cNvGrpSpPr>
              <a:grpSpLocks/>
            </p:cNvGrpSpPr>
            <p:nvPr/>
          </p:nvGrpSpPr>
          <p:grpSpPr bwMode="auto">
            <a:xfrm>
              <a:off x="6114673" y="4398091"/>
              <a:ext cx="857250" cy="381000"/>
              <a:chOff x="3618447" y="1905000"/>
              <a:chExt cx="685800" cy="304800"/>
            </a:xfrm>
          </p:grpSpPr>
          <p:sp>
            <p:nvSpPr>
              <p:cNvPr id="89" name="Rectangle 34"/>
              <p:cNvSpPr>
                <a:spLocks noChangeArrowheads="1"/>
              </p:cNvSpPr>
              <p:nvPr/>
            </p:nvSpPr>
            <p:spPr bwMode="auto">
              <a:xfrm>
                <a:off x="3657600" y="1905000"/>
                <a:ext cx="457200" cy="3048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125"/>
              </a:p>
            </p:txBody>
          </p:sp>
          <p:sp>
            <p:nvSpPr>
              <p:cNvPr id="90" name="TextBox 8"/>
              <p:cNvSpPr txBox="1">
                <a:spLocks noChangeArrowheads="1"/>
              </p:cNvSpPr>
              <p:nvPr/>
            </p:nvSpPr>
            <p:spPr bwMode="auto">
              <a:xfrm>
                <a:off x="3618447" y="1915160"/>
                <a:ext cx="68580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500" dirty="0"/>
                  <a:t>LOG9</a:t>
                </a: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 bwMode="auto">
            <a:xfrm>
              <a:off x="5717133" y="4584625"/>
              <a:ext cx="408781" cy="3969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>
              <a:off x="4675336" y="4576687"/>
              <a:ext cx="408781" cy="3969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048273" y="4354437"/>
              <a:ext cx="2750344" cy="4762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</p:grpSp>
      <p:sp>
        <p:nvSpPr>
          <p:cNvPr id="100" name="TextBox 8"/>
          <p:cNvSpPr txBox="1">
            <a:spLocks noChangeArrowheads="1"/>
          </p:cNvSpPr>
          <p:nvPr/>
        </p:nvSpPr>
        <p:spPr bwMode="auto">
          <a:xfrm>
            <a:off x="2120137" y="4409047"/>
            <a:ext cx="1595438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25" dirty="0">
                <a:solidFill>
                  <a:srgbClr val="FF0000"/>
                </a:solidFill>
              </a:rPr>
              <a:t>Cluster1</a:t>
            </a:r>
          </a:p>
        </p:txBody>
      </p:sp>
      <p:sp>
        <p:nvSpPr>
          <p:cNvPr id="101" name="TextBox 8"/>
          <p:cNvSpPr txBox="1">
            <a:spLocks noChangeArrowheads="1"/>
          </p:cNvSpPr>
          <p:nvPr/>
        </p:nvSpPr>
        <p:spPr bwMode="auto">
          <a:xfrm>
            <a:off x="2120137" y="4954605"/>
            <a:ext cx="1244204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25" dirty="0">
                <a:solidFill>
                  <a:srgbClr val="FF0000"/>
                </a:solidFill>
              </a:rPr>
              <a:t>Cluster2</a:t>
            </a:r>
          </a:p>
        </p:txBody>
      </p:sp>
      <p:sp>
        <p:nvSpPr>
          <p:cNvPr id="108" name="TextBox 8"/>
          <p:cNvSpPr txBox="1">
            <a:spLocks noChangeArrowheads="1"/>
          </p:cNvSpPr>
          <p:nvPr/>
        </p:nvSpPr>
        <p:spPr bwMode="auto">
          <a:xfrm>
            <a:off x="2086403" y="5544856"/>
            <a:ext cx="1277938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25" dirty="0">
                <a:solidFill>
                  <a:srgbClr val="FF0000"/>
                </a:solidFill>
              </a:rPr>
              <a:t>Cluster3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78144" y="5508563"/>
            <a:ext cx="4199830" cy="476250"/>
            <a:chOff x="1973281" y="7116027"/>
            <a:chExt cx="4199830" cy="476250"/>
          </a:xfrm>
        </p:grpSpPr>
        <p:grpSp>
          <p:nvGrpSpPr>
            <p:cNvPr id="64" name="Group 9"/>
            <p:cNvGrpSpPr>
              <a:grpSpLocks/>
            </p:cNvGrpSpPr>
            <p:nvPr/>
          </p:nvGrpSpPr>
          <p:grpSpPr bwMode="auto">
            <a:xfrm>
              <a:off x="1973281" y="7141958"/>
              <a:ext cx="857250" cy="381000"/>
              <a:chOff x="3618447" y="1905000"/>
              <a:chExt cx="685800" cy="304800"/>
            </a:xfrm>
          </p:grpSpPr>
          <p:sp>
            <p:nvSpPr>
              <p:cNvPr id="65" name="Rectangle 10"/>
              <p:cNvSpPr>
                <a:spLocks noChangeArrowheads="1"/>
              </p:cNvSpPr>
              <p:nvPr/>
            </p:nvSpPr>
            <p:spPr bwMode="auto">
              <a:xfrm>
                <a:off x="3657600" y="1905000"/>
                <a:ext cx="457200" cy="3048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125"/>
              </a:p>
            </p:txBody>
          </p:sp>
          <p:sp>
            <p:nvSpPr>
              <p:cNvPr id="66" name="TextBox 8"/>
              <p:cNvSpPr txBox="1">
                <a:spLocks noChangeArrowheads="1"/>
              </p:cNvSpPr>
              <p:nvPr/>
            </p:nvSpPr>
            <p:spPr bwMode="auto">
              <a:xfrm>
                <a:off x="3618447" y="1915160"/>
                <a:ext cx="68580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500" dirty="0"/>
                  <a:t>LOG1</a:t>
                </a:r>
              </a:p>
            </p:txBody>
          </p:sp>
        </p:grpSp>
        <p:grpSp>
          <p:nvGrpSpPr>
            <p:cNvPr id="74" name="Group 19"/>
            <p:cNvGrpSpPr>
              <a:grpSpLocks/>
            </p:cNvGrpSpPr>
            <p:nvPr/>
          </p:nvGrpSpPr>
          <p:grpSpPr bwMode="auto">
            <a:xfrm>
              <a:off x="3021786" y="7141958"/>
              <a:ext cx="857250" cy="381000"/>
              <a:chOff x="3609526" y="1905000"/>
              <a:chExt cx="685800" cy="304800"/>
            </a:xfrm>
          </p:grpSpPr>
          <p:sp>
            <p:nvSpPr>
              <p:cNvPr id="75" name="Rectangle 20"/>
              <p:cNvSpPr>
                <a:spLocks noChangeArrowheads="1"/>
              </p:cNvSpPr>
              <p:nvPr/>
            </p:nvSpPr>
            <p:spPr bwMode="auto">
              <a:xfrm>
                <a:off x="3657600" y="1905000"/>
                <a:ext cx="457200" cy="3048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125"/>
              </a:p>
            </p:txBody>
          </p:sp>
          <p:sp>
            <p:nvSpPr>
              <p:cNvPr id="76" name="TextBox 8"/>
              <p:cNvSpPr txBox="1">
                <a:spLocks noChangeArrowheads="1"/>
              </p:cNvSpPr>
              <p:nvPr/>
            </p:nvSpPr>
            <p:spPr bwMode="auto">
              <a:xfrm>
                <a:off x="3609526" y="1915160"/>
                <a:ext cx="68580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500" dirty="0"/>
                  <a:t>LOG4</a:t>
                </a:r>
              </a:p>
            </p:txBody>
          </p:sp>
        </p:grpSp>
        <p:cxnSp>
          <p:nvCxnSpPr>
            <p:cNvPr id="77" name="Straight Arrow Connector 76"/>
            <p:cNvCxnSpPr/>
            <p:nvPr/>
          </p:nvCxnSpPr>
          <p:spPr bwMode="auto">
            <a:xfrm>
              <a:off x="2637381" y="7328492"/>
              <a:ext cx="408781" cy="3969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03" name="Group 9"/>
            <p:cNvGrpSpPr>
              <a:grpSpLocks/>
            </p:cNvGrpSpPr>
            <p:nvPr/>
          </p:nvGrpSpPr>
          <p:grpSpPr bwMode="auto">
            <a:xfrm>
              <a:off x="4177477" y="7153109"/>
              <a:ext cx="857250" cy="383413"/>
              <a:chOff x="3618447" y="1905000"/>
              <a:chExt cx="685800" cy="306730"/>
            </a:xfrm>
          </p:grpSpPr>
          <p:sp>
            <p:nvSpPr>
              <p:cNvPr id="104" name="Rectangle 10"/>
              <p:cNvSpPr>
                <a:spLocks noChangeArrowheads="1"/>
              </p:cNvSpPr>
              <p:nvPr/>
            </p:nvSpPr>
            <p:spPr bwMode="auto">
              <a:xfrm>
                <a:off x="3657598" y="1905000"/>
                <a:ext cx="537927" cy="30673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125"/>
              </a:p>
            </p:txBody>
          </p:sp>
          <p:sp>
            <p:nvSpPr>
              <p:cNvPr id="105" name="TextBox 8"/>
              <p:cNvSpPr txBox="1">
                <a:spLocks noChangeArrowheads="1"/>
              </p:cNvSpPr>
              <p:nvPr/>
            </p:nvSpPr>
            <p:spPr bwMode="auto">
              <a:xfrm>
                <a:off x="3618447" y="1915160"/>
                <a:ext cx="68580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500" dirty="0"/>
                  <a:t>LOG10</a:t>
                </a:r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 bwMode="auto">
            <a:xfrm>
              <a:off x="4942843" y="7339640"/>
              <a:ext cx="408781" cy="3969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981226" y="7116027"/>
              <a:ext cx="4089520" cy="4762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grpSp>
          <p:nvGrpSpPr>
            <p:cNvPr id="109" name="Group 9"/>
            <p:cNvGrpSpPr>
              <a:grpSpLocks/>
            </p:cNvGrpSpPr>
            <p:nvPr/>
          </p:nvGrpSpPr>
          <p:grpSpPr bwMode="auto">
            <a:xfrm>
              <a:off x="5315861" y="7154658"/>
              <a:ext cx="857250" cy="383413"/>
              <a:chOff x="3618447" y="1905000"/>
              <a:chExt cx="685800" cy="306730"/>
            </a:xfrm>
          </p:grpSpPr>
          <p:sp>
            <p:nvSpPr>
              <p:cNvPr id="110" name="Rectangle 10"/>
              <p:cNvSpPr>
                <a:spLocks noChangeArrowheads="1"/>
              </p:cNvSpPr>
              <p:nvPr/>
            </p:nvSpPr>
            <p:spPr bwMode="auto">
              <a:xfrm>
                <a:off x="3657598" y="1905000"/>
                <a:ext cx="537927" cy="30673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652463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defTabSz="65246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125"/>
              </a:p>
            </p:txBody>
          </p:sp>
          <p:sp>
            <p:nvSpPr>
              <p:cNvPr id="111" name="TextBox 8"/>
              <p:cNvSpPr txBox="1">
                <a:spLocks noChangeArrowheads="1"/>
              </p:cNvSpPr>
              <p:nvPr/>
            </p:nvSpPr>
            <p:spPr bwMode="auto">
              <a:xfrm>
                <a:off x="3618447" y="1915160"/>
                <a:ext cx="68580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7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500" dirty="0"/>
                  <a:t>LOG11</a:t>
                </a:r>
              </a:p>
            </p:txBody>
          </p:sp>
        </p:grpSp>
        <p:cxnSp>
          <p:nvCxnSpPr>
            <p:cNvPr id="115" name="Straight Arrow Connector 114"/>
            <p:cNvCxnSpPr/>
            <p:nvPr/>
          </p:nvCxnSpPr>
          <p:spPr bwMode="auto">
            <a:xfrm>
              <a:off x="3752091" y="7335671"/>
              <a:ext cx="408781" cy="3969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6647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Fast Pattern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 descr="Screenshot from 2015-06-25 14_23_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18025" b="20988"/>
          <a:stretch>
            <a:fillRect/>
          </a:stretch>
        </p:blipFill>
        <p:spPr bwMode="auto">
          <a:xfrm>
            <a:off x="294293" y="2855154"/>
            <a:ext cx="8575679" cy="30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62474" y="2174780"/>
            <a:ext cx="18182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order</a:t>
            </a:r>
          </a:p>
          <a:p>
            <a:pPr algn="ctr" eaLnBrk="1" hangingPunct="1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seconds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76047" y="2186080"/>
            <a:ext cx="18182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order</a:t>
            </a:r>
          </a:p>
          <a:p>
            <a:pPr algn="ctr" eaLnBrk="1" hangingPunct="1"/>
            <a:r>
              <a:rPr lang="en-US" alt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seconds</a:t>
            </a:r>
          </a:p>
        </p:txBody>
      </p:sp>
    </p:spTree>
    <p:extLst>
      <p:ext uri="{BB962C8B-B14F-4D97-AF65-F5344CB8AC3E}">
        <p14:creationId xmlns:p14="http://schemas.microsoft.com/office/powerpoint/2010/main" val="142042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LogMine</a:t>
            </a:r>
            <a:r>
              <a:rPr lang="en-US" b="1" dirty="0"/>
              <a:t>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77995" y="1801338"/>
            <a:ext cx="8326438" cy="43891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Starts with a small epsilon </a:t>
            </a:r>
          </a:p>
          <a:p>
            <a:pPr marL="384048" lvl="2" indent="0"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gives us precise patterns</a:t>
            </a:r>
          </a:p>
          <a:p>
            <a:pPr marL="365760" indent="-457200">
              <a:buFont typeface="+mj-lt"/>
              <a:buAutoNum type="arabi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Iteratively merges precise patterns to find more general ones</a:t>
            </a:r>
          </a:p>
          <a:p>
            <a:pPr marL="365760" indent="-457200">
              <a:buFont typeface="+mj-lt"/>
              <a:buAutoNum type="arabi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Outputs the best level of hierarchy based on a cost function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Handover Lag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161106"/>
            <a:ext cx="6940518" cy="347025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4438185" y="3448672"/>
            <a:ext cx="2341756" cy="40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75424" y="3802566"/>
            <a:ext cx="7307766" cy="2252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MapReduce </a:t>
            </a:r>
            <a:r>
              <a:rPr lang="en-US" b="1" dirty="0" err="1"/>
              <a:t>Prog</a:t>
            </a:r>
            <a:r>
              <a:rPr lang="en-US" b="1" dirty="0"/>
              <a:t>. Model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599937" y="1881626"/>
            <a:ext cx="8343342" cy="439651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Raw data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 A set of intermediate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key,value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pairs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 library groups all intermediate values with the same intermediate key and passes them to the Reduce function.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intermediate key and all its intermediate values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 (key, Merged value)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5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Word Count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-82342" y="1960386"/>
            <a:ext cx="9347809" cy="4340054"/>
          </a:xfrm>
        </p:spPr>
      </p:pic>
    </p:spTree>
    <p:extLst>
      <p:ext uri="{BB962C8B-B14F-4D97-AF65-F5344CB8AC3E}">
        <p14:creationId xmlns:p14="http://schemas.microsoft.com/office/powerpoint/2010/main" val="143729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28688" indent="-357188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28750" indent="-285750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000250" indent="-285750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571750" indent="-285750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1432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7147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2862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8577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1ACABA-F275-4E64-95F7-7A72BF938D7E}" type="slidenum">
              <a:rPr lang="en-US" altLang="en-US" sz="1250">
                <a:solidFill>
                  <a:schemeClr val="bg1"/>
                </a:solidFill>
              </a:rPr>
              <a:pPr eaLnBrk="1" hangingPunct="1"/>
              <a:t>28</a:t>
            </a:fld>
            <a:endParaRPr lang="en-US" altLang="en-US" sz="1250" dirty="0">
              <a:solidFill>
                <a:schemeClr val="bg1"/>
              </a:solidFill>
            </a:endParaRPr>
          </a:p>
        </p:txBody>
      </p:sp>
      <p:sp>
        <p:nvSpPr>
          <p:cNvPr id="198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/>
              <a:t>Fast Clustering of Logs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7250" y="1789906"/>
          <a:ext cx="1333500" cy="361355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7234">
                <a:tc>
                  <a:txBody>
                    <a:bodyPr/>
                    <a:lstStyle/>
                    <a:p>
                      <a:r>
                        <a:rPr lang="en-US" sz="1500" dirty="0"/>
                        <a:t>LOG 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LOG1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LOG2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LOG3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LOG4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LOG5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LOG6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LOG7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LOG8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LOG9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4835" name="TextBox 8"/>
          <p:cNvSpPr txBox="1">
            <a:spLocks noChangeArrowheads="1"/>
          </p:cNvSpPr>
          <p:nvPr/>
        </p:nvSpPr>
        <p:spPr bwMode="auto">
          <a:xfrm>
            <a:off x="4470797" y="1783954"/>
            <a:ext cx="3149203" cy="4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25"/>
              <a:t>Max Distance = 0.01</a:t>
            </a:r>
          </a:p>
        </p:txBody>
      </p:sp>
      <p:sp>
        <p:nvSpPr>
          <p:cNvPr id="34836" name="TextBox 9"/>
          <p:cNvSpPr txBox="1">
            <a:spLocks noChangeArrowheads="1"/>
          </p:cNvSpPr>
          <p:nvPr/>
        </p:nvSpPr>
        <p:spPr bwMode="auto">
          <a:xfrm>
            <a:off x="2667000" y="2381250"/>
            <a:ext cx="6477000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25"/>
              <a:t>Dist (LOG4 , LOG 1) = 0</a:t>
            </a:r>
          </a:p>
          <a:p>
            <a:pPr eaLnBrk="1" hangingPunct="1"/>
            <a:endParaRPr lang="en-US" altLang="en-US" sz="1625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92906" y="3518298"/>
            <a:ext cx="381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4838" name="Group 9"/>
          <p:cNvGrpSpPr>
            <a:grpSpLocks/>
          </p:cNvGrpSpPr>
          <p:nvPr/>
        </p:nvGrpSpPr>
        <p:grpSpPr bwMode="auto">
          <a:xfrm>
            <a:off x="4364307" y="3714748"/>
            <a:ext cx="857250" cy="381000"/>
            <a:chOff x="3618447" y="1905000"/>
            <a:chExt cx="685800" cy="304800"/>
          </a:xfrm>
        </p:grpSpPr>
        <p:sp>
          <p:nvSpPr>
            <p:cNvPr id="34850" name="Rectangle 10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4851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LOG1</a:t>
              </a:r>
            </a:p>
          </p:txBody>
        </p:sp>
      </p:grpSp>
      <p:grpSp>
        <p:nvGrpSpPr>
          <p:cNvPr id="34839" name="Group 12"/>
          <p:cNvGrpSpPr>
            <a:grpSpLocks/>
          </p:cNvGrpSpPr>
          <p:nvPr/>
        </p:nvGrpSpPr>
        <p:grpSpPr bwMode="auto">
          <a:xfrm>
            <a:off x="4370261" y="4286248"/>
            <a:ext cx="857250" cy="381000"/>
            <a:chOff x="3618447" y="1905000"/>
            <a:chExt cx="685800" cy="304800"/>
          </a:xfrm>
        </p:grpSpPr>
        <p:sp>
          <p:nvSpPr>
            <p:cNvPr id="34848" name="Rectangle 13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4849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LOG2</a:t>
              </a:r>
            </a:p>
          </p:txBody>
        </p:sp>
      </p:grpSp>
      <p:grpSp>
        <p:nvGrpSpPr>
          <p:cNvPr id="34840" name="Group 15"/>
          <p:cNvGrpSpPr>
            <a:grpSpLocks/>
          </p:cNvGrpSpPr>
          <p:nvPr/>
        </p:nvGrpSpPr>
        <p:grpSpPr bwMode="auto">
          <a:xfrm>
            <a:off x="5412057" y="4286248"/>
            <a:ext cx="857250" cy="381000"/>
            <a:chOff x="3618447" y="1905000"/>
            <a:chExt cx="685800" cy="304800"/>
          </a:xfrm>
        </p:grpSpPr>
        <p:sp>
          <p:nvSpPr>
            <p:cNvPr id="34846" name="Rectangle 16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4847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LOG3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>
            <a:off x="5014517" y="4472782"/>
            <a:ext cx="408781" cy="39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4842" name="Group 19"/>
          <p:cNvGrpSpPr>
            <a:grpSpLocks/>
          </p:cNvGrpSpPr>
          <p:nvPr/>
        </p:nvGrpSpPr>
        <p:grpSpPr bwMode="auto">
          <a:xfrm>
            <a:off x="5412812" y="3714748"/>
            <a:ext cx="857250" cy="381000"/>
            <a:chOff x="3609526" y="1905000"/>
            <a:chExt cx="685800" cy="304800"/>
          </a:xfrm>
        </p:grpSpPr>
        <p:sp>
          <p:nvSpPr>
            <p:cNvPr id="34844" name="Rectangle 20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4845" name="TextBox 8"/>
            <p:cNvSpPr txBox="1">
              <a:spLocks noChangeArrowheads="1"/>
            </p:cNvSpPr>
            <p:nvPr/>
          </p:nvSpPr>
          <p:spPr bwMode="auto">
            <a:xfrm>
              <a:off x="3609526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LOG4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>
            <a:off x="5028407" y="3901282"/>
            <a:ext cx="408781" cy="39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286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28688" indent="-357188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28750" indent="-285750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000250" indent="-285750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571750" indent="-285750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1432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7147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2862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8577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E3F649-6688-4A2C-A2E6-FD87BC25D59F}" type="slidenum">
              <a:rPr lang="en-US" altLang="en-US" sz="1250">
                <a:solidFill>
                  <a:schemeClr val="bg1"/>
                </a:solidFill>
              </a:rPr>
              <a:pPr eaLnBrk="1" hangingPunct="1"/>
              <a:t>29</a:t>
            </a:fld>
            <a:endParaRPr lang="en-US" altLang="en-US" sz="1250" dirty="0">
              <a:solidFill>
                <a:schemeClr val="bg1"/>
              </a:solidFill>
            </a:endParaRPr>
          </a:p>
        </p:txBody>
      </p:sp>
      <p:sp>
        <p:nvSpPr>
          <p:cNvPr id="198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/>
              <a:t>Fast Clustering of Logs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7250" y="1789906"/>
          <a:ext cx="1333500" cy="361355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7234">
                <a:tc>
                  <a:txBody>
                    <a:bodyPr/>
                    <a:lstStyle/>
                    <a:p>
                      <a:r>
                        <a:rPr lang="en-US" sz="1500" dirty="0"/>
                        <a:t>LOG 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LOG1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LOG2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LOG3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LOG4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LOG5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LOG6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LOG7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LOG8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LOG9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5859" name="TextBox 8"/>
          <p:cNvSpPr txBox="1">
            <a:spLocks noChangeArrowheads="1"/>
          </p:cNvSpPr>
          <p:nvPr/>
        </p:nvSpPr>
        <p:spPr bwMode="auto">
          <a:xfrm>
            <a:off x="4470797" y="1783954"/>
            <a:ext cx="2958703" cy="4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25"/>
              <a:t>Max Distance = 0.01</a:t>
            </a:r>
          </a:p>
        </p:txBody>
      </p:sp>
      <p:sp>
        <p:nvSpPr>
          <p:cNvPr id="35860" name="TextBox 9"/>
          <p:cNvSpPr txBox="1">
            <a:spLocks noChangeArrowheads="1"/>
          </p:cNvSpPr>
          <p:nvPr/>
        </p:nvSpPr>
        <p:spPr bwMode="auto">
          <a:xfrm>
            <a:off x="2667000" y="2381251"/>
            <a:ext cx="64770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25"/>
              <a:t>Dist (LOG5 , LOG 1) = 0.2</a:t>
            </a:r>
          </a:p>
          <a:p>
            <a:pPr eaLnBrk="1" hangingPunct="1"/>
            <a:r>
              <a:rPr lang="en-US" altLang="en-US" sz="1625"/>
              <a:t>Dist (LOG5 , LOG 2) = 0.5</a:t>
            </a:r>
          </a:p>
          <a:p>
            <a:pPr eaLnBrk="1" hangingPunct="1"/>
            <a:endParaRPr lang="en-US" altLang="en-US" sz="1625"/>
          </a:p>
          <a:p>
            <a:pPr eaLnBrk="1" hangingPunct="1"/>
            <a:endParaRPr lang="en-US" altLang="en-US" sz="1625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06798" y="3853656"/>
            <a:ext cx="381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5862" name="Group 9"/>
          <p:cNvGrpSpPr>
            <a:grpSpLocks/>
          </p:cNvGrpSpPr>
          <p:nvPr/>
        </p:nvGrpSpPr>
        <p:grpSpPr bwMode="auto">
          <a:xfrm>
            <a:off x="4364308" y="3714748"/>
            <a:ext cx="857250" cy="381000"/>
            <a:chOff x="3618447" y="1905000"/>
            <a:chExt cx="685800" cy="304800"/>
          </a:xfrm>
        </p:grpSpPr>
        <p:sp>
          <p:nvSpPr>
            <p:cNvPr id="35877" name="Rectangle 10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5878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LOG1</a:t>
              </a:r>
            </a:p>
          </p:txBody>
        </p:sp>
      </p:grpSp>
      <p:grpSp>
        <p:nvGrpSpPr>
          <p:cNvPr id="35863" name="Group 12"/>
          <p:cNvGrpSpPr>
            <a:grpSpLocks/>
          </p:cNvGrpSpPr>
          <p:nvPr/>
        </p:nvGrpSpPr>
        <p:grpSpPr bwMode="auto">
          <a:xfrm>
            <a:off x="4370261" y="4286248"/>
            <a:ext cx="857250" cy="381000"/>
            <a:chOff x="3618447" y="1905000"/>
            <a:chExt cx="685800" cy="304800"/>
          </a:xfrm>
        </p:grpSpPr>
        <p:sp>
          <p:nvSpPr>
            <p:cNvPr id="35875" name="Rectangle 13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5876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LOG2</a:t>
              </a:r>
            </a:p>
          </p:txBody>
        </p:sp>
      </p:grpSp>
      <p:grpSp>
        <p:nvGrpSpPr>
          <p:cNvPr id="35864" name="Group 15"/>
          <p:cNvGrpSpPr>
            <a:grpSpLocks/>
          </p:cNvGrpSpPr>
          <p:nvPr/>
        </p:nvGrpSpPr>
        <p:grpSpPr bwMode="auto">
          <a:xfrm>
            <a:off x="5412057" y="4286248"/>
            <a:ext cx="857250" cy="381000"/>
            <a:chOff x="3618447" y="1905000"/>
            <a:chExt cx="685800" cy="304800"/>
          </a:xfrm>
        </p:grpSpPr>
        <p:sp>
          <p:nvSpPr>
            <p:cNvPr id="35873" name="Rectangle 16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5874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LOG3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>
            <a:off x="5014517" y="4472782"/>
            <a:ext cx="408781" cy="39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5866" name="Group 19"/>
          <p:cNvGrpSpPr>
            <a:grpSpLocks/>
          </p:cNvGrpSpPr>
          <p:nvPr/>
        </p:nvGrpSpPr>
        <p:grpSpPr bwMode="auto">
          <a:xfrm>
            <a:off x="5423963" y="3714748"/>
            <a:ext cx="857250" cy="381000"/>
            <a:chOff x="3618447" y="1905000"/>
            <a:chExt cx="685800" cy="304800"/>
          </a:xfrm>
        </p:grpSpPr>
        <p:sp>
          <p:nvSpPr>
            <p:cNvPr id="35871" name="Rectangle 20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5872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LOG4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>
            <a:off x="5028407" y="3901282"/>
            <a:ext cx="408781" cy="39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5868" name="Group 23"/>
          <p:cNvGrpSpPr>
            <a:grpSpLocks/>
          </p:cNvGrpSpPr>
          <p:nvPr/>
        </p:nvGrpSpPr>
        <p:grpSpPr bwMode="auto">
          <a:xfrm>
            <a:off x="4384151" y="4857748"/>
            <a:ext cx="857250" cy="381000"/>
            <a:chOff x="3618447" y="1905000"/>
            <a:chExt cx="685800" cy="304800"/>
          </a:xfrm>
        </p:grpSpPr>
        <p:sp>
          <p:nvSpPr>
            <p:cNvPr id="35869" name="Rectangle 24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5870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66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Chain of URL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303" y="2235664"/>
            <a:ext cx="5067114" cy="37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28688" indent="-357188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28750" indent="-285750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000250" indent="-285750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571750" indent="-285750" defTabSz="815579" eaLnBrk="0" hangingPunct="0"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1432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7147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2862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857750" indent="-285750" algn="ctr" defTabSz="815579" eaLnBrk="0" fontAlgn="base" hangingPunct="0">
              <a:spcBef>
                <a:spcPct val="0"/>
              </a:spcBef>
              <a:spcAft>
                <a:spcPct val="0"/>
              </a:spcAft>
              <a:defRPr kumimoji="1" sz="212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220ED5-E20C-4BAB-8519-ADACF1330BC6}" type="slidenum">
              <a:rPr lang="en-US" altLang="en-US" sz="1250">
                <a:solidFill>
                  <a:schemeClr val="bg1"/>
                </a:solidFill>
              </a:rPr>
              <a:pPr eaLnBrk="1" hangingPunct="1"/>
              <a:t>30</a:t>
            </a:fld>
            <a:endParaRPr lang="en-US" altLang="en-US" sz="1250" dirty="0">
              <a:solidFill>
                <a:schemeClr val="bg1"/>
              </a:solidFill>
            </a:endParaRPr>
          </a:p>
        </p:txBody>
      </p:sp>
      <p:sp>
        <p:nvSpPr>
          <p:cNvPr id="198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/>
              <a:t>Fast Clustering of Logs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7250" y="1789906"/>
          <a:ext cx="1333500" cy="361355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7234">
                <a:tc>
                  <a:txBody>
                    <a:bodyPr/>
                    <a:lstStyle/>
                    <a:p>
                      <a:r>
                        <a:rPr lang="en-US" sz="1500" dirty="0"/>
                        <a:t>LOG 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LOG1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LOG2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LOG3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LOG4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LOG5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LOG6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LOG7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LOG8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924">
                <a:tc>
                  <a:txBody>
                    <a:bodyPr/>
                    <a:lstStyle/>
                    <a:p>
                      <a:r>
                        <a:rPr lang="en-US" sz="1500" dirty="0"/>
                        <a:t>LOG9</a:t>
                      </a:r>
                    </a:p>
                  </a:txBody>
                  <a:tcPr marL="114300" marR="114300" marT="57154" marB="5715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6883" name="TextBox 8"/>
          <p:cNvSpPr txBox="1">
            <a:spLocks noChangeArrowheads="1"/>
          </p:cNvSpPr>
          <p:nvPr/>
        </p:nvSpPr>
        <p:spPr bwMode="auto">
          <a:xfrm>
            <a:off x="4470797" y="1783954"/>
            <a:ext cx="3244453" cy="4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25"/>
              <a:t>Max Distance = 0.01</a:t>
            </a:r>
          </a:p>
        </p:txBody>
      </p:sp>
      <p:sp>
        <p:nvSpPr>
          <p:cNvPr id="36884" name="TextBox 9"/>
          <p:cNvSpPr txBox="1">
            <a:spLocks noChangeArrowheads="1"/>
          </p:cNvSpPr>
          <p:nvPr/>
        </p:nvSpPr>
        <p:spPr bwMode="auto">
          <a:xfrm>
            <a:off x="2667000" y="2381251"/>
            <a:ext cx="64770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25" dirty="0" err="1"/>
              <a:t>Dist</a:t>
            </a:r>
            <a:r>
              <a:rPr lang="en-US" altLang="en-US" sz="1625" dirty="0"/>
              <a:t> (LOG6 , LOG 1) = 0.3</a:t>
            </a:r>
          </a:p>
          <a:p>
            <a:pPr eaLnBrk="1" hangingPunct="1"/>
            <a:r>
              <a:rPr lang="en-US" altLang="en-US" sz="1625" dirty="0" err="1"/>
              <a:t>Dist</a:t>
            </a:r>
            <a:r>
              <a:rPr lang="en-US" altLang="en-US" sz="1625" dirty="0"/>
              <a:t> (LOG6 , LOG 2) = 0.001</a:t>
            </a:r>
          </a:p>
          <a:p>
            <a:pPr eaLnBrk="1" hangingPunct="1"/>
            <a:endParaRPr lang="en-US" altLang="en-US" sz="1625" dirty="0"/>
          </a:p>
          <a:p>
            <a:pPr eaLnBrk="1" hangingPunct="1"/>
            <a:endParaRPr lang="en-US" altLang="en-US" sz="1625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8704" y="4185048"/>
            <a:ext cx="381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6886" name="Group 9"/>
          <p:cNvGrpSpPr>
            <a:grpSpLocks/>
          </p:cNvGrpSpPr>
          <p:nvPr/>
        </p:nvGrpSpPr>
        <p:grpSpPr bwMode="auto">
          <a:xfrm>
            <a:off x="4364307" y="3714748"/>
            <a:ext cx="857250" cy="381000"/>
            <a:chOff x="3618447" y="1905000"/>
            <a:chExt cx="685800" cy="304800"/>
          </a:xfrm>
        </p:grpSpPr>
        <p:sp>
          <p:nvSpPr>
            <p:cNvPr id="36905" name="Rectangle 10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6906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LOG1</a:t>
              </a:r>
            </a:p>
          </p:txBody>
        </p:sp>
      </p:grpSp>
      <p:grpSp>
        <p:nvGrpSpPr>
          <p:cNvPr id="36887" name="Group 12"/>
          <p:cNvGrpSpPr>
            <a:grpSpLocks/>
          </p:cNvGrpSpPr>
          <p:nvPr/>
        </p:nvGrpSpPr>
        <p:grpSpPr bwMode="auto">
          <a:xfrm>
            <a:off x="4370261" y="4286248"/>
            <a:ext cx="857250" cy="381000"/>
            <a:chOff x="3618447" y="1905000"/>
            <a:chExt cx="685800" cy="304800"/>
          </a:xfrm>
        </p:grpSpPr>
        <p:sp>
          <p:nvSpPr>
            <p:cNvPr id="36903" name="Rectangle 13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6904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LOG2</a:t>
              </a:r>
            </a:p>
          </p:txBody>
        </p:sp>
      </p:grpSp>
      <p:grpSp>
        <p:nvGrpSpPr>
          <p:cNvPr id="36888" name="Group 15"/>
          <p:cNvGrpSpPr>
            <a:grpSpLocks/>
          </p:cNvGrpSpPr>
          <p:nvPr/>
        </p:nvGrpSpPr>
        <p:grpSpPr bwMode="auto">
          <a:xfrm>
            <a:off x="5412057" y="4286248"/>
            <a:ext cx="857250" cy="381000"/>
            <a:chOff x="3618447" y="1905000"/>
            <a:chExt cx="685800" cy="304800"/>
          </a:xfrm>
        </p:grpSpPr>
        <p:sp>
          <p:nvSpPr>
            <p:cNvPr id="36901" name="Rectangle 16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6902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LOG3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>
            <a:off x="5014517" y="4472782"/>
            <a:ext cx="408781" cy="39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6890" name="Group 19"/>
          <p:cNvGrpSpPr>
            <a:grpSpLocks/>
          </p:cNvGrpSpPr>
          <p:nvPr/>
        </p:nvGrpSpPr>
        <p:grpSpPr bwMode="auto">
          <a:xfrm>
            <a:off x="5423963" y="3714748"/>
            <a:ext cx="857250" cy="381000"/>
            <a:chOff x="3618447" y="1905000"/>
            <a:chExt cx="685800" cy="304800"/>
          </a:xfrm>
        </p:grpSpPr>
        <p:sp>
          <p:nvSpPr>
            <p:cNvPr id="36899" name="Rectangle 20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6900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LOG4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>
            <a:off x="5028407" y="3901282"/>
            <a:ext cx="408781" cy="39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6892" name="Group 23"/>
          <p:cNvGrpSpPr>
            <a:grpSpLocks/>
          </p:cNvGrpSpPr>
          <p:nvPr/>
        </p:nvGrpSpPr>
        <p:grpSpPr bwMode="auto">
          <a:xfrm>
            <a:off x="4384151" y="4857748"/>
            <a:ext cx="857250" cy="381000"/>
            <a:chOff x="3618447" y="1905000"/>
            <a:chExt cx="685800" cy="304800"/>
          </a:xfrm>
        </p:grpSpPr>
        <p:sp>
          <p:nvSpPr>
            <p:cNvPr id="36897" name="Rectangle 24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6898" name="TextBox 8"/>
            <p:cNvSpPr txBox="1">
              <a:spLocks noChangeArrowheads="1"/>
            </p:cNvSpPr>
            <p:nvPr/>
          </p:nvSpPr>
          <p:spPr bwMode="auto">
            <a:xfrm>
              <a:off x="3618447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LOG5</a:t>
              </a:r>
            </a:p>
          </p:txBody>
        </p:sp>
      </p:grpSp>
      <p:grpSp>
        <p:nvGrpSpPr>
          <p:cNvPr id="36893" name="Group 26"/>
          <p:cNvGrpSpPr>
            <a:grpSpLocks/>
          </p:cNvGrpSpPr>
          <p:nvPr/>
        </p:nvGrpSpPr>
        <p:grpSpPr bwMode="auto">
          <a:xfrm>
            <a:off x="6460562" y="4280295"/>
            <a:ext cx="857250" cy="381000"/>
            <a:chOff x="3609526" y="1905000"/>
            <a:chExt cx="685800" cy="304800"/>
          </a:xfrm>
        </p:grpSpPr>
        <p:sp>
          <p:nvSpPr>
            <p:cNvPr id="36895" name="Rectangle 27"/>
            <p:cNvSpPr>
              <a:spLocks noChangeArrowheads="1"/>
            </p:cNvSpPr>
            <p:nvPr/>
          </p:nvSpPr>
          <p:spPr bwMode="auto">
            <a:xfrm>
              <a:off x="3657600" y="1905000"/>
              <a:ext cx="457200" cy="304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2463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6524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125"/>
            </a:p>
          </p:txBody>
        </p:sp>
        <p:sp>
          <p:nvSpPr>
            <p:cNvPr id="36896" name="TextBox 8"/>
            <p:cNvSpPr txBox="1">
              <a:spLocks noChangeArrowheads="1"/>
            </p:cNvSpPr>
            <p:nvPr/>
          </p:nvSpPr>
          <p:spPr bwMode="auto">
            <a:xfrm>
              <a:off x="3609526" y="1915160"/>
              <a:ext cx="685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/>
                <a:t>LOG6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 bwMode="auto">
          <a:xfrm>
            <a:off x="6076157" y="4490641"/>
            <a:ext cx="408781" cy="595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688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Activity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20" y="2247899"/>
            <a:ext cx="5186680" cy="3813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8105" y="2094010"/>
            <a:ext cx="3323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97.4% of </a:t>
            </a:r>
            <a:r>
              <a:rPr lang="en-US" sz="1400" dirty="0" smtClean="0">
                <a:solidFill>
                  <a:srgbClr val="FF0000"/>
                </a:solidFill>
              </a:rPr>
              <a:t>points </a:t>
            </a:r>
            <a:r>
              <a:rPr lang="en-US" sz="1400" dirty="0">
                <a:solidFill>
                  <a:srgbClr val="FF0000"/>
                </a:solidFill>
              </a:rPr>
              <a:t>are above the line</a:t>
            </a:r>
          </a:p>
        </p:txBody>
      </p:sp>
    </p:spTree>
    <p:extLst>
      <p:ext uri="{BB962C8B-B14F-4D97-AF65-F5344CB8AC3E}">
        <p14:creationId xmlns:p14="http://schemas.microsoft.com/office/powerpoint/2010/main" val="29877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URL Handover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77995" y="1801338"/>
            <a:ext cx="8326438" cy="438912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User1: </a:t>
            </a:r>
          </a:p>
          <a:p>
            <a:pPr marL="201168" lvl="1" indent="0"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www.twitter.com/TomHanks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www.twitter.com/T_Hanks</a:t>
            </a:r>
          </a:p>
          <a:p>
            <a:pPr marL="201168" lvl="1" indent="0">
              <a:buNone/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User2: </a:t>
            </a:r>
          </a:p>
          <a:p>
            <a:pPr marL="201168" lvl="1" indent="0"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www.twitter.com/hossein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www.twitter.com/TomHanks</a:t>
            </a:r>
          </a:p>
          <a:p>
            <a:pPr marL="201168" lvl="1" indent="0">
              <a:buNone/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ctr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Handover</a:t>
            </a:r>
          </a:p>
          <a:p>
            <a:pPr marL="201168" lvl="1" indent="0" algn="ctr"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www.twitter.com/TomHanks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ctr"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User1: “From” user</a:t>
            </a:r>
          </a:p>
          <a:p>
            <a:pPr marL="201168" lvl="1" indent="0" algn="ctr"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User2: “To”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Chain of URL Handover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393" y="2497872"/>
            <a:ext cx="5034999" cy="3702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4579" y="2007216"/>
            <a:ext cx="48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www.twitter.com/paradisecameron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URL </a:t>
            </a:r>
            <a:r>
              <a:rPr lang="en-US" b="1" dirty="0" smtClean="0"/>
              <a:t>Handovers are suspicious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77995" y="1801338"/>
            <a:ext cx="8326438" cy="194620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possible Twitter names: 15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Twitter Users: 320 million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possible names are taken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handover does not happen randomly (probability is close to zero)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1803" y="4172607"/>
            <a:ext cx="6406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Our goal is to detect the URL handovers</a:t>
            </a:r>
            <a:endParaRPr lang="en-US" sz="3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77995" y="1801338"/>
            <a:ext cx="8326438" cy="438912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15 October 2015 to 31 December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96704"/>
              </p:ext>
            </p:extLst>
          </p:nvPr>
        </p:nvGraphicFramePr>
        <p:xfrm>
          <a:off x="2241454" y="3169460"/>
          <a:ext cx="4474556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08790">
                  <a:extLst>
                    <a:ext uri="{9D8B030D-6E8A-4147-A177-3AD203B41FA5}">
                      <a16:colId xmlns:a16="http://schemas.microsoft.com/office/drawing/2014/main" xmlns="" val="4112821299"/>
                    </a:ext>
                  </a:extLst>
                </a:gridCol>
                <a:gridCol w="865766">
                  <a:extLst>
                    <a:ext uri="{9D8B030D-6E8A-4147-A177-3AD203B41FA5}">
                      <a16:colId xmlns:a16="http://schemas.microsoft.com/office/drawing/2014/main" xmlns="" val="3353896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tweets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92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61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URLs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6240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MapReduce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49" y="1936965"/>
            <a:ext cx="9727049" cy="378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7612" y="3146324"/>
            <a:ext cx="815987" cy="2772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599" y="3429352"/>
            <a:ext cx="2104572" cy="2489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290458" y="795009"/>
            <a:ext cx="1981201" cy="68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56970" y="2743904"/>
            <a:ext cx="2445659" cy="68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95284" y="1881939"/>
            <a:ext cx="6948716" cy="884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90790" y="2743904"/>
            <a:ext cx="2635496" cy="68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18743" y="4262662"/>
            <a:ext cx="4107543" cy="1729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45249" y="3450893"/>
            <a:ext cx="3381037" cy="80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1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77995" y="1801338"/>
            <a:ext cx="8326438" cy="275567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66751"/>
              </p:ext>
            </p:extLst>
          </p:nvPr>
        </p:nvGraphicFramePr>
        <p:xfrm>
          <a:off x="2256444" y="2779716"/>
          <a:ext cx="4474556" cy="158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08790">
                  <a:extLst>
                    <a:ext uri="{9D8B030D-6E8A-4147-A177-3AD203B41FA5}">
                      <a16:colId xmlns:a16="http://schemas.microsoft.com/office/drawing/2014/main" xmlns="" val="4112821299"/>
                    </a:ext>
                  </a:extLst>
                </a:gridCol>
                <a:gridCol w="865766">
                  <a:extLst>
                    <a:ext uri="{9D8B030D-6E8A-4147-A177-3AD203B41FA5}">
                      <a16:colId xmlns:a16="http://schemas.microsoft.com/office/drawing/2014/main" xmlns="" val="3353896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users with URL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738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URL handovers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805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users involved in handover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63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URLs involved in handover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422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3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5705</TotalTime>
  <Words>858</Words>
  <Application>Microsoft Macintosh PowerPoint</Application>
  <PresentationFormat>On-screen Show (4:3)</PresentationFormat>
  <Paragraphs>256</Paragraphs>
  <Slides>31</Slides>
  <Notes>6</Notes>
  <HiddenSlides>16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Lucida Grande</vt:lpstr>
      <vt:lpstr>ＭＳ Ｐゴシック</vt:lpstr>
      <vt:lpstr>Symbol</vt:lpstr>
      <vt:lpstr>Times New Roman</vt:lpstr>
      <vt:lpstr>Verdana</vt:lpstr>
      <vt:lpstr>Wingdings</vt:lpstr>
      <vt:lpstr>Retrospect</vt:lpstr>
      <vt:lpstr>On URL Changes and Handovers in Social Media</vt:lpstr>
      <vt:lpstr>Introduction</vt:lpstr>
      <vt:lpstr>Chain of URL Changes</vt:lpstr>
      <vt:lpstr>URL Handover</vt:lpstr>
      <vt:lpstr>Chain of URL Handover</vt:lpstr>
      <vt:lpstr>URL Handovers are suspicious</vt:lpstr>
      <vt:lpstr>Data Collection</vt:lpstr>
      <vt:lpstr>MapReduce Framework</vt:lpstr>
      <vt:lpstr>Results</vt:lpstr>
      <vt:lpstr>Scalability</vt:lpstr>
      <vt:lpstr>Content Association</vt:lpstr>
      <vt:lpstr>Content Association Example</vt:lpstr>
      <vt:lpstr>Connectivity Profile</vt:lpstr>
      <vt:lpstr>Mention and External URLs</vt:lpstr>
      <vt:lpstr>Twitter Suspension</vt:lpstr>
      <vt:lpstr>Conclusion</vt:lpstr>
      <vt:lpstr>PowerPoint Presentation</vt:lpstr>
      <vt:lpstr>URL Change Analysis</vt:lpstr>
      <vt:lpstr>Lag Profile</vt:lpstr>
      <vt:lpstr>Distributed Computing</vt:lpstr>
      <vt:lpstr>Goals</vt:lpstr>
      <vt:lpstr>MapReduce Clustering of Logs</vt:lpstr>
      <vt:lpstr>Fast Pattern Recognition</vt:lpstr>
      <vt:lpstr>LogMine Steps</vt:lpstr>
      <vt:lpstr>Handover Lag</vt:lpstr>
      <vt:lpstr>MapReduce Prog. Model</vt:lpstr>
      <vt:lpstr>Word Count Example</vt:lpstr>
      <vt:lpstr>Fast Clustering of Logs</vt:lpstr>
      <vt:lpstr>Fast Clustering of Logs</vt:lpstr>
      <vt:lpstr>Fast Clustering of Logs</vt:lpstr>
      <vt:lpstr>Activity Association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 Hamooni</dc:creator>
  <cp:keywords>UNM</cp:keywords>
  <cp:lastModifiedBy>Hossein Hamooni</cp:lastModifiedBy>
  <cp:revision>353</cp:revision>
  <dcterms:created xsi:type="dcterms:W3CDTF">2012-11-14T18:53:32Z</dcterms:created>
  <dcterms:modified xsi:type="dcterms:W3CDTF">2016-11-17T05:04:02Z</dcterms:modified>
</cp:coreProperties>
</file>