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4"/>
  </p:notesMasterIdLst>
  <p:sldIdLst>
    <p:sldId id="262" r:id="rId2"/>
    <p:sldId id="332" r:id="rId3"/>
    <p:sldId id="334" r:id="rId4"/>
    <p:sldId id="271" r:id="rId5"/>
    <p:sldId id="287" r:id="rId6"/>
    <p:sldId id="270" r:id="rId7"/>
    <p:sldId id="288" r:id="rId8"/>
    <p:sldId id="284" r:id="rId9"/>
    <p:sldId id="331" r:id="rId10"/>
    <p:sldId id="335" r:id="rId11"/>
    <p:sldId id="365" r:id="rId12"/>
    <p:sldId id="364" r:id="rId13"/>
    <p:sldId id="286" r:id="rId14"/>
    <p:sldId id="272" r:id="rId15"/>
    <p:sldId id="273" r:id="rId16"/>
    <p:sldId id="290" r:id="rId17"/>
    <p:sldId id="274" r:id="rId18"/>
    <p:sldId id="292" r:id="rId19"/>
    <p:sldId id="336" r:id="rId20"/>
    <p:sldId id="295" r:id="rId21"/>
    <p:sldId id="338" r:id="rId22"/>
    <p:sldId id="297" r:id="rId23"/>
    <p:sldId id="343" r:id="rId24"/>
    <p:sldId id="344" r:id="rId25"/>
    <p:sldId id="346" r:id="rId26"/>
    <p:sldId id="298" r:id="rId27"/>
    <p:sldId id="347" r:id="rId28"/>
    <p:sldId id="303" r:id="rId29"/>
    <p:sldId id="304" r:id="rId30"/>
    <p:sldId id="305" r:id="rId31"/>
    <p:sldId id="307" r:id="rId32"/>
    <p:sldId id="308" r:id="rId33"/>
    <p:sldId id="293" r:id="rId34"/>
    <p:sldId id="315" r:id="rId35"/>
    <p:sldId id="350" r:id="rId36"/>
    <p:sldId id="316" r:id="rId37"/>
    <p:sldId id="351" r:id="rId38"/>
    <p:sldId id="318" r:id="rId39"/>
    <p:sldId id="354" r:id="rId40"/>
    <p:sldId id="356" r:id="rId41"/>
    <p:sldId id="367" r:id="rId42"/>
    <p:sldId id="369" r:id="rId43"/>
    <p:sldId id="366" r:id="rId44"/>
    <p:sldId id="368" r:id="rId45"/>
    <p:sldId id="370" r:id="rId46"/>
    <p:sldId id="371" r:id="rId47"/>
    <p:sldId id="372" r:id="rId48"/>
    <p:sldId id="373" r:id="rId49"/>
    <p:sldId id="374" r:id="rId50"/>
    <p:sldId id="375" r:id="rId51"/>
    <p:sldId id="376" r:id="rId52"/>
    <p:sldId id="377" r:id="rId53"/>
  </p:sldIdLst>
  <p:sldSz cx="9144000" cy="6858000" type="screen4x3"/>
  <p:notesSz cx="6858000" cy="9144000"/>
  <p:embeddedFontLst>
    <p:embeddedFont>
      <p:font typeface="Calibri" panose="020F0502020204030204" pitchFamily="34" charset="0"/>
      <p:regular r:id="rId55"/>
      <p:bold r:id="rId56"/>
      <p:italic r:id="rId57"/>
      <p:boldItalic r:id="rId58"/>
    </p:embeddedFont>
    <p:embeddedFont>
      <p:font typeface="Cambria" panose="02040503050406030204" pitchFamily="18" charset="0"/>
      <p:regular r:id="rId59"/>
      <p:bold r:id="rId60"/>
      <p:italic r:id="rId61"/>
      <p:boldItalic r:id="rId62"/>
    </p:embeddedFont>
    <p:embeddedFont>
      <p:font typeface="Cambria Math" panose="02040503050406030204" pitchFamily="18" charset="0"/>
      <p:regular r:id="rId63"/>
    </p:embeddedFont>
    <p:embeddedFont>
      <p:font typeface="Constantia" panose="02030602050306030303" pitchFamily="18" charset="0"/>
      <p:regular r:id="rId64"/>
      <p:bold r:id="rId65"/>
      <p:italic r:id="rId66"/>
      <p:boldItalic r:id="rId67"/>
    </p:embeddedFont>
    <p:embeddedFont>
      <p:font typeface="Wingdings 2" pitchFamily="2" charset="2"/>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6"/>
    <p:restoredTop sz="94663"/>
  </p:normalViewPr>
  <p:slideViewPr>
    <p:cSldViewPr>
      <p:cViewPr varScale="1">
        <p:scale>
          <a:sx n="117" d="100"/>
          <a:sy n="117" d="100"/>
        </p:scale>
        <p:origin x="117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4/23/19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107712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4/23/19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4/23/19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4/23/19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4/23/19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4/23/19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0.xml"/><Relationship Id="rId7" Type="http://schemas.openxmlformats.org/officeDocument/2006/relationships/image" Target="../media/image17.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image" Target="../media/image21.png"/><Relationship Id="rId5" Type="http://schemas.openxmlformats.org/officeDocument/2006/relationships/tags" Target="../tags/tag22.xml"/><Relationship Id="rId10" Type="http://schemas.openxmlformats.org/officeDocument/2006/relationships/image" Target="../media/image20.png"/><Relationship Id="rId4" Type="http://schemas.openxmlformats.org/officeDocument/2006/relationships/tags" Target="../tags/tag21.xml"/><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4.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2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2.png"/><Relationship Id="rId5" Type="http://schemas.openxmlformats.org/officeDocument/2006/relationships/tags" Target="../tags/tag27.xml"/><Relationship Id="rId15" Type="http://schemas.openxmlformats.org/officeDocument/2006/relationships/image" Target="../media/image26.png"/><Relationship Id="rId10" Type="http://schemas.openxmlformats.org/officeDocument/2006/relationships/image" Target="../media/image14.png"/><Relationship Id="rId4" Type="http://schemas.openxmlformats.org/officeDocument/2006/relationships/tags" Target="../tags/tag26.xml"/><Relationship Id="rId9" Type="http://schemas.openxmlformats.org/officeDocument/2006/relationships/image" Target="../media/image21.png"/><Relationship Id="rId1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tags" Target="../tags/tag32.xml"/><Relationship Id="rId21" Type="http://schemas.openxmlformats.org/officeDocument/2006/relationships/image" Target="../media/image35.png"/><Relationship Id="rId7" Type="http://schemas.openxmlformats.org/officeDocument/2006/relationships/tags" Target="../tags/tag36.xml"/><Relationship Id="rId12" Type="http://schemas.openxmlformats.org/officeDocument/2006/relationships/slideLayout" Target="../slideLayouts/slideLayout2.xml"/><Relationship Id="rId17" Type="http://schemas.openxmlformats.org/officeDocument/2006/relationships/image" Target="../media/image31.png"/><Relationship Id="rId2" Type="http://schemas.openxmlformats.org/officeDocument/2006/relationships/tags" Target="../tags/tag31.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image" Target="../media/image29.png"/><Relationship Id="rId10" Type="http://schemas.openxmlformats.org/officeDocument/2006/relationships/tags" Target="../tags/tag39.xml"/><Relationship Id="rId19" Type="http://schemas.openxmlformats.org/officeDocument/2006/relationships/image" Target="../media/image33.pn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28.png"/><Relationship Id="rId22"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43.xml"/><Relationship Id="rId7" Type="http://schemas.openxmlformats.org/officeDocument/2006/relationships/image" Target="../media/image38.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7.png"/><Relationship Id="rId5" Type="http://schemas.openxmlformats.org/officeDocument/2006/relationships/slideLayout" Target="../slideLayouts/slideLayout2.xml"/><Relationship Id="rId4" Type="http://schemas.openxmlformats.org/officeDocument/2006/relationships/tags" Target="../tags/tag44.xml"/><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Probability Theory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8620"/>
            <a:ext cx="8229600" cy="1143000"/>
          </a:xfrm>
        </p:spPr>
        <p:txBody>
          <a:bodyPr>
            <a:noAutofit/>
          </a:bodyPr>
          <a:lstStyle/>
          <a:p>
            <a:r>
              <a:rPr lang="en-US" sz="4000" dirty="0"/>
              <a:t>Probabilities of Complements</a:t>
            </a:r>
          </a:p>
        </p:txBody>
      </p:sp>
      <p:sp>
        <p:nvSpPr>
          <p:cNvPr id="3" name="Content Placeholder 2"/>
          <p:cNvSpPr>
            <a:spLocks noGrp="1"/>
          </p:cNvSpPr>
          <p:nvPr>
            <p:ph idx="1"/>
          </p:nvPr>
        </p:nvSpPr>
        <p:spPr>
          <a:xfrm>
            <a:off x="457200" y="2637164"/>
            <a:ext cx="8229600" cy="4389120"/>
          </a:xfrm>
        </p:spPr>
        <p:txBody>
          <a:bodyPr/>
          <a:lstStyle/>
          <a:p>
            <a:pPr marL="0" indent="0">
              <a:buNone/>
            </a:pPr>
            <a:endParaRPr lang="en-US" dirty="0"/>
          </a:p>
          <a:p>
            <a:pPr marL="0" indent="0">
              <a:buNone/>
            </a:pPr>
            <a:r>
              <a:rPr lang="en-US" dirty="0"/>
              <a:t>Proof: Since each outcome is in either E or     , but not both,     </a:t>
            </a:r>
          </a:p>
          <a:p>
            <a:pPr marL="0" indent="0">
              <a:buNone/>
            </a:pPr>
            <a:endParaRPr lang="en-US" dirty="0"/>
          </a:p>
          <a:p>
            <a:pPr>
              <a:buNone/>
            </a:pPr>
            <a:r>
              <a:rPr lang="en-US" dirty="0"/>
              <a:t> </a:t>
            </a:r>
          </a:p>
        </p:txBody>
      </p:sp>
      <p:pic>
        <p:nvPicPr>
          <p:cNvPr id="5" name="Picture 4" descr="addin_tmp.png"/>
          <p:cNvPicPr>
            <a:picLocks noChangeAspect="1"/>
          </p:cNvPicPr>
          <p:nvPr>
            <p:custDataLst>
              <p:tags r:id="rId1"/>
            </p:custDataLst>
          </p:nvPr>
        </p:nvPicPr>
        <p:blipFill>
          <a:blip r:embed="rId5" cstate="print"/>
          <a:stretch>
            <a:fillRect/>
          </a:stretch>
        </p:blipFill>
        <p:spPr>
          <a:xfrm>
            <a:off x="1066800" y="2013955"/>
            <a:ext cx="3320142" cy="510254"/>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553200" y="3192576"/>
            <a:ext cx="252413" cy="269081"/>
          </a:xfrm>
          <a:prstGeom prst="rect">
            <a:avLst/>
          </a:prstGeom>
        </p:spPr>
      </p:pic>
      <p:pic>
        <p:nvPicPr>
          <p:cNvPr id="9" name="Picture 8" descr="addin_tmp.png"/>
          <p:cNvPicPr>
            <a:picLocks noChangeAspect="1"/>
          </p:cNvPicPr>
          <p:nvPr>
            <p:custDataLst>
              <p:tags r:id="rId3"/>
            </p:custDataLst>
          </p:nvPr>
        </p:nvPicPr>
        <p:blipFill>
          <a:blip r:embed="rId7" cstate="print"/>
          <a:stretch>
            <a:fillRect/>
          </a:stretch>
        </p:blipFill>
        <p:spPr>
          <a:xfrm>
            <a:off x="1371600" y="4343400"/>
            <a:ext cx="3814763" cy="6977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Probability of Complements</a:t>
            </a:r>
          </a:p>
        </p:txBody>
      </p:sp>
      <p:sp>
        <p:nvSpPr>
          <p:cNvPr id="3" name="Content Placeholder 2"/>
          <p:cNvSpPr>
            <a:spLocks noGrp="1"/>
          </p:cNvSpPr>
          <p:nvPr>
            <p:ph idx="1"/>
          </p:nvPr>
        </p:nvSpPr>
        <p:spPr/>
        <p:txBody>
          <a:bodyPr/>
          <a:lstStyle/>
          <a:p>
            <a:pPr>
              <a:buNone/>
            </a:pPr>
            <a:r>
              <a:rPr lang="en-US" b="1" dirty="0"/>
              <a:t>   Example</a:t>
            </a:r>
            <a:r>
              <a:rPr lang="en-US" dirty="0"/>
              <a:t>: A sequence of </a:t>
            </a:r>
            <a:r>
              <a:rPr lang="en-US" dirty="0">
                <a:latin typeface="Cambria Math" pitchFamily="18" charset="0"/>
                <a:ea typeface="Cambria Math" pitchFamily="18" charset="0"/>
              </a:rPr>
              <a:t>10</a:t>
            </a:r>
            <a:r>
              <a:rPr lang="en-US" dirty="0"/>
              <a:t> bits is chosen randomly. What is the probability that at least one of these bits is </a:t>
            </a:r>
            <a:r>
              <a:rPr lang="en-US" dirty="0">
                <a:latin typeface="Cambria Math" pitchFamily="18" charset="0"/>
                <a:ea typeface="Cambria Math" pitchFamily="18" charset="0"/>
              </a:rPr>
              <a:t>0</a:t>
            </a:r>
            <a:r>
              <a:rPr lang="en-US" dirty="0"/>
              <a:t>?</a:t>
            </a:r>
          </a:p>
          <a:p>
            <a:pPr>
              <a:buNone/>
            </a:pPr>
            <a:r>
              <a:rPr lang="en-US" b="1" dirty="0"/>
              <a:t>   Solution</a:t>
            </a:r>
            <a:r>
              <a:rPr lang="en-US" dirty="0"/>
              <a:t>: Let </a:t>
            </a:r>
            <a:r>
              <a:rPr lang="en-US" i="1" dirty="0"/>
              <a:t>E</a:t>
            </a:r>
            <a:r>
              <a:rPr lang="en-US" dirty="0"/>
              <a:t> be the event that at least one of the 10 bits is </a:t>
            </a:r>
            <a:r>
              <a:rPr lang="en-US" dirty="0">
                <a:latin typeface="Cambria Math" pitchFamily="18" charset="0"/>
                <a:ea typeface="Cambria Math" pitchFamily="18" charset="0"/>
              </a:rPr>
              <a:t>0</a:t>
            </a:r>
            <a:r>
              <a:rPr lang="en-US" dirty="0"/>
              <a:t>. Then </a:t>
            </a:r>
            <a:r>
              <a:rPr lang="en-US" i="1" dirty="0">
                <a:ea typeface="Cambria Math"/>
              </a:rPr>
              <a:t>    </a:t>
            </a:r>
            <a:r>
              <a:rPr lang="en-US" dirty="0">
                <a:ea typeface="Cambria Math"/>
              </a:rPr>
              <a:t>is the event that all of the bits are </a:t>
            </a:r>
            <a:r>
              <a:rPr lang="en-US" dirty="0">
                <a:latin typeface="Cambria Math" pitchFamily="18" charset="0"/>
                <a:ea typeface="Cambria Math" pitchFamily="18" charset="0"/>
              </a:rPr>
              <a:t>1</a:t>
            </a:r>
            <a:r>
              <a:rPr lang="en-US" dirty="0">
                <a:ea typeface="Cambria Math"/>
              </a:rPr>
              <a:t>s. The size of the sample space </a:t>
            </a:r>
            <a:r>
              <a:rPr lang="en-US" i="1" dirty="0">
                <a:ea typeface="Cambria Math"/>
              </a:rPr>
              <a:t>S</a:t>
            </a:r>
            <a:r>
              <a:rPr lang="en-US" dirty="0">
                <a:ea typeface="Cambria Math"/>
              </a:rPr>
              <a:t> is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10</a:t>
            </a:r>
            <a:r>
              <a:rPr lang="en-US" dirty="0">
                <a:ea typeface="Cambria Math"/>
              </a:rPr>
              <a:t>. Hence,</a:t>
            </a:r>
          </a:p>
          <a:p>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4724400"/>
            <a:ext cx="6156960" cy="41148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95600" y="3657600"/>
            <a:ext cx="252413" cy="269081"/>
          </a:xfrm>
          <a:prstGeom prst="rect">
            <a:avLst/>
          </a:prstGeom>
        </p:spPr>
      </p:pic>
    </p:spTree>
    <p:extLst>
      <p:ext uri="{BB962C8B-B14F-4D97-AF65-F5344CB8AC3E}">
        <p14:creationId xmlns:p14="http://schemas.microsoft.com/office/powerpoint/2010/main" val="50898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963"/>
            <a:ext cx="8229600" cy="1143000"/>
          </a:xfrm>
        </p:spPr>
        <p:txBody>
          <a:bodyPr>
            <a:noAutofit/>
          </a:bodyPr>
          <a:lstStyle/>
          <a:p>
            <a:r>
              <a:rPr lang="en-US" sz="4000" dirty="0"/>
              <a:t>Probability of Union of Events</a:t>
            </a:r>
          </a:p>
        </p:txBody>
      </p:sp>
      <p:sp>
        <p:nvSpPr>
          <p:cNvPr id="3" name="Content Placeholder 2"/>
          <p:cNvSpPr>
            <a:spLocks noGrp="1"/>
          </p:cNvSpPr>
          <p:nvPr>
            <p:ph idx="1"/>
          </p:nvPr>
        </p:nvSpPr>
        <p:spPr/>
        <p:txBody>
          <a:bodyPr/>
          <a:lstStyle/>
          <a:p>
            <a:pPr marL="0" indent="0">
              <a:buNone/>
            </a:pPr>
            <a:endParaRPr lang="en-US" dirty="0"/>
          </a:p>
          <a:p>
            <a:pPr>
              <a:buNone/>
            </a:pPr>
            <a:r>
              <a:rPr lang="en-US" dirty="0"/>
              <a:t> </a:t>
            </a:r>
          </a:p>
        </p:txBody>
      </p:sp>
      <p:pic>
        <p:nvPicPr>
          <p:cNvPr id="10" name="Picture 9" descr="addin_tmp.png"/>
          <p:cNvPicPr>
            <a:picLocks noChangeAspect="1"/>
          </p:cNvPicPr>
          <p:nvPr>
            <p:custDataLst>
              <p:tags r:id="rId1"/>
            </p:custDataLst>
          </p:nvPr>
        </p:nvPicPr>
        <p:blipFill>
          <a:blip r:embed="rId3" cstate="print"/>
          <a:stretch>
            <a:fillRect/>
          </a:stretch>
        </p:blipFill>
        <p:spPr>
          <a:xfrm>
            <a:off x="594706" y="1933303"/>
            <a:ext cx="7954587" cy="441008"/>
          </a:xfrm>
          <a:prstGeom prst="rect">
            <a:avLst/>
          </a:prstGeom>
        </p:spPr>
      </p:pic>
      <p:sp>
        <p:nvSpPr>
          <p:cNvPr id="11" name="Content Placeholder 2">
            <a:extLst>
              <a:ext uri="{FF2B5EF4-FFF2-40B4-BE49-F238E27FC236}">
                <a16:creationId xmlns:a16="http://schemas.microsoft.com/office/drawing/2014/main" id="{29B1AE05-49A0-904E-9E2C-7EBC4985320B}"/>
              </a:ext>
            </a:extLst>
          </p:cNvPr>
          <p:cNvSpPr txBox="1">
            <a:spLocks/>
          </p:cNvSpPr>
          <p:nvPr/>
        </p:nvSpPr>
        <p:spPr>
          <a:xfrm>
            <a:off x="457200" y="2637164"/>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endParaRPr lang="en-US" dirty="0"/>
          </a:p>
          <a:p>
            <a:pPr marL="0" indent="0">
              <a:buNone/>
            </a:pPr>
            <a:r>
              <a:rPr lang="en-US" dirty="0"/>
              <a:t>Proof: Each outcome s that is in E</a:t>
            </a:r>
            <a:r>
              <a:rPr lang="en-US" baseline="-25000" dirty="0"/>
              <a:t>1 </a:t>
            </a:r>
            <a:r>
              <a:rPr lang="en-US" dirty="0"/>
              <a:t>is included in p(E</a:t>
            </a:r>
            <a:r>
              <a:rPr lang="en-US" baseline="-25000" dirty="0"/>
              <a:t>1</a:t>
            </a:r>
            <a:r>
              <a:rPr lang="en-US" dirty="0"/>
              <a:t>). Each outcome s that is in E</a:t>
            </a:r>
            <a:r>
              <a:rPr lang="en-US" baseline="-25000" dirty="0"/>
              <a:t>2 </a:t>
            </a:r>
            <a:r>
              <a:rPr lang="en-US" dirty="0"/>
              <a:t>is included in p(E</a:t>
            </a:r>
            <a:r>
              <a:rPr lang="en-US" baseline="-25000" dirty="0"/>
              <a:t>2</a:t>
            </a:r>
            <a:r>
              <a:rPr lang="en-US" dirty="0"/>
              <a:t>). If s that is in both E</a:t>
            </a:r>
            <a:r>
              <a:rPr lang="en-US" baseline="-25000" dirty="0"/>
              <a:t>1 </a:t>
            </a:r>
            <a:r>
              <a:rPr lang="en-US" dirty="0"/>
              <a:t>and E</a:t>
            </a:r>
            <a:r>
              <a:rPr lang="en-US" baseline="-25000" dirty="0"/>
              <a:t>2 </a:t>
            </a:r>
            <a:r>
              <a:rPr lang="en-US" dirty="0"/>
              <a:t>then it is included in both p(E</a:t>
            </a:r>
            <a:r>
              <a:rPr lang="en-US" baseline="-25000" dirty="0"/>
              <a:t>1</a:t>
            </a:r>
            <a:r>
              <a:rPr lang="en-US" dirty="0"/>
              <a:t>)and p(E</a:t>
            </a:r>
            <a:r>
              <a:rPr lang="en-US" baseline="-25000" dirty="0"/>
              <a:t>2</a:t>
            </a:r>
            <a:r>
              <a:rPr lang="en-US" dirty="0"/>
              <a:t>) but subtracted out in p(E</a:t>
            </a:r>
            <a:r>
              <a:rPr lang="en-US" baseline="-25000" dirty="0"/>
              <a:t>1</a:t>
            </a:r>
            <a:r>
              <a:rPr lang="en-US" dirty="0"/>
              <a:t>∩E</a:t>
            </a:r>
            <a:r>
              <a:rPr lang="en-US" baseline="-25000" dirty="0"/>
              <a:t>2</a:t>
            </a:r>
            <a:r>
              <a:rPr lang="en-US" dirty="0"/>
              <a:t>).  Thus the left-hand side of the equation equals the right-hand side.</a:t>
            </a:r>
          </a:p>
          <a:p>
            <a:pPr marL="0" indent="0">
              <a:buFont typeface="Wingdings 2"/>
              <a:buNone/>
            </a:pPr>
            <a:endParaRPr lang="en-US" dirty="0"/>
          </a:p>
          <a:p>
            <a:pPr>
              <a:buFont typeface="Wingdings 2"/>
              <a:buNone/>
            </a:pPr>
            <a:r>
              <a:rPr lang="en-US" dirty="0"/>
              <a:t> </a:t>
            </a:r>
          </a:p>
        </p:txBody>
      </p:sp>
    </p:spTree>
    <p:extLst>
      <p:ext uri="{BB962C8B-B14F-4D97-AF65-F5344CB8AC3E}">
        <p14:creationId xmlns:p14="http://schemas.microsoft.com/office/powerpoint/2010/main" val="2589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a:t>   Example</a:t>
            </a:r>
            <a:r>
              <a:rPr lang="en-US" dirty="0"/>
              <a:t>: What is the probability that a positive integer selected at random from the set of positive integers not exceeding </a:t>
            </a:r>
            <a:r>
              <a:rPr lang="en-US" dirty="0">
                <a:latin typeface="Cambria Math" pitchFamily="18" charset="0"/>
                <a:ea typeface="Cambria Math" pitchFamily="18" charset="0"/>
              </a:rPr>
              <a:t>100</a:t>
            </a:r>
            <a:r>
              <a:rPr lang="en-US" dirty="0"/>
              <a:t> is divisible by either </a:t>
            </a:r>
            <a:r>
              <a:rPr lang="en-US" dirty="0">
                <a:latin typeface="Cambria Math" pitchFamily="18" charset="0"/>
                <a:ea typeface="Cambria Math" pitchFamily="18" charset="0"/>
              </a:rPr>
              <a:t>2 </a:t>
            </a:r>
            <a:r>
              <a:rPr lang="en-US" dirty="0"/>
              <a:t>or </a:t>
            </a:r>
            <a:r>
              <a:rPr lang="en-US" dirty="0">
                <a:latin typeface="Cambria Math" pitchFamily="18" charset="0"/>
                <a:ea typeface="Cambria Math" pitchFamily="18" charset="0"/>
              </a:rPr>
              <a:t>5</a:t>
            </a:r>
            <a:r>
              <a:rPr lang="en-US" dirty="0"/>
              <a:t>?</a:t>
            </a:r>
          </a:p>
          <a:p>
            <a:pPr>
              <a:buNone/>
            </a:pPr>
            <a:r>
              <a:rPr lang="en-US" b="1" dirty="0"/>
              <a:t>   Solution</a:t>
            </a:r>
            <a:r>
              <a:rPr lang="en-US" dirty="0"/>
              <a:t>: Let </a:t>
            </a:r>
            <a:r>
              <a:rPr lang="en-US" i="1" dirty="0"/>
              <a:t>E</a:t>
            </a:r>
            <a:r>
              <a:rPr lang="en-US" baseline="-25000" dirty="0"/>
              <a:t>1</a:t>
            </a:r>
            <a:r>
              <a:rPr lang="en-US" b="1" dirty="0"/>
              <a:t>  </a:t>
            </a:r>
            <a:r>
              <a:rPr lang="en-US" dirty="0"/>
              <a:t>be the event that  the integer is divisible by  </a:t>
            </a:r>
            <a:r>
              <a:rPr lang="en-US" dirty="0">
                <a:latin typeface="Cambria Math" pitchFamily="18" charset="0"/>
                <a:ea typeface="Cambria Math" pitchFamily="18" charset="0"/>
              </a:rPr>
              <a:t>2 </a:t>
            </a:r>
            <a:r>
              <a:rPr lang="en-US" dirty="0"/>
              <a:t>and</a:t>
            </a:r>
            <a:r>
              <a:rPr lang="en-US" b="1" dirty="0"/>
              <a:t> </a:t>
            </a:r>
            <a:r>
              <a:rPr lang="en-US" i="1" dirty="0"/>
              <a:t>E</a:t>
            </a:r>
            <a:r>
              <a:rPr lang="en-US" baseline="-25000" dirty="0"/>
              <a:t>2</a:t>
            </a:r>
            <a:r>
              <a:rPr lang="en-US" b="1" dirty="0"/>
              <a:t> </a:t>
            </a:r>
            <a:r>
              <a:rPr lang="en-US" dirty="0"/>
              <a:t> be the event that it is divisible </a:t>
            </a:r>
            <a:r>
              <a:rPr lang="en-US" dirty="0">
                <a:latin typeface="Cambria Math" pitchFamily="18" charset="0"/>
                <a:ea typeface="Cambria Math" pitchFamily="18" charset="0"/>
              </a:rPr>
              <a:t>5</a:t>
            </a:r>
            <a:r>
              <a:rPr lang="en-US" dirty="0"/>
              <a:t>? Then the event that the integer is divisible by </a:t>
            </a:r>
            <a:r>
              <a:rPr lang="en-US" dirty="0">
                <a:latin typeface="Cambria Math" pitchFamily="18" charset="0"/>
                <a:ea typeface="Cambria Math" pitchFamily="18" charset="0"/>
              </a:rPr>
              <a:t>2 </a:t>
            </a:r>
            <a:r>
              <a:rPr lang="en-US" dirty="0"/>
              <a:t>or </a:t>
            </a:r>
            <a:r>
              <a:rPr lang="en-US" dirty="0">
                <a:latin typeface="Cambria Math" pitchFamily="18" charset="0"/>
                <a:ea typeface="Cambria Math" pitchFamily="18" charset="0"/>
              </a:rPr>
              <a:t>5 is </a:t>
            </a:r>
            <a:r>
              <a:rPr lang="en-US" i="1" dirty="0"/>
              <a:t>E</a:t>
            </a:r>
            <a:r>
              <a:rPr lang="en-US" baseline="-25000" dirty="0"/>
              <a:t>1 </a:t>
            </a:r>
            <a:r>
              <a:rPr lang="en-US" dirty="0">
                <a:latin typeface="Cambria Math"/>
                <a:ea typeface="Cambria Math"/>
              </a:rPr>
              <a:t>∪ </a:t>
            </a:r>
            <a:r>
              <a:rPr lang="en-US" i="1" dirty="0"/>
              <a:t>E</a:t>
            </a:r>
            <a:r>
              <a:rPr lang="en-US" baseline="-25000" dirty="0"/>
              <a:t>2 </a:t>
            </a:r>
            <a:r>
              <a:rPr lang="en-US" dirty="0"/>
              <a:t>and </a:t>
            </a:r>
            <a:r>
              <a:rPr lang="en-US" i="1" dirty="0"/>
              <a:t>E</a:t>
            </a:r>
            <a:r>
              <a:rPr lang="en-US" baseline="-25000" dirty="0"/>
              <a:t>1 </a:t>
            </a:r>
            <a:r>
              <a:rPr lang="en-US" dirty="0">
                <a:latin typeface="Cambria Math"/>
                <a:ea typeface="Cambria Math"/>
              </a:rPr>
              <a:t>∩ </a:t>
            </a:r>
            <a:r>
              <a:rPr lang="en-US" i="1" dirty="0"/>
              <a:t>E</a:t>
            </a:r>
            <a:r>
              <a:rPr lang="en-US" baseline="-25000" dirty="0"/>
              <a:t>2</a:t>
            </a:r>
            <a:r>
              <a:rPr lang="en-US" dirty="0"/>
              <a:t>  is the  event that it is divisible by </a:t>
            </a:r>
            <a:r>
              <a:rPr lang="en-US" dirty="0">
                <a:latin typeface="Cambria Math" pitchFamily="18" charset="0"/>
                <a:ea typeface="Cambria Math" pitchFamily="18" charset="0"/>
              </a:rPr>
              <a:t>2 </a:t>
            </a:r>
            <a:r>
              <a:rPr lang="en-US" dirty="0"/>
              <a:t>and </a:t>
            </a:r>
            <a:r>
              <a:rPr lang="en-US" dirty="0">
                <a:latin typeface="Cambria Math" pitchFamily="18" charset="0"/>
                <a:ea typeface="Cambria Math" pitchFamily="18" charset="0"/>
              </a:rPr>
              <a:t>5.</a:t>
            </a:r>
            <a:r>
              <a:rPr lang="en-US" dirty="0"/>
              <a:t> </a:t>
            </a:r>
          </a:p>
          <a:p>
            <a:pPr>
              <a:buNone/>
            </a:pPr>
            <a:r>
              <a:rPr lang="en-US" dirty="0"/>
              <a:t>   It follows that: </a:t>
            </a:r>
          </a:p>
          <a:p>
            <a:pPr>
              <a:buNone/>
            </a:pPr>
            <a:r>
              <a:rPr lang="en-US" dirty="0"/>
              <a:t>            </a:t>
            </a:r>
            <a:r>
              <a:rPr lang="en-US" i="1" dirty="0"/>
              <a:t>p</a:t>
            </a:r>
            <a:r>
              <a:rPr lang="en-US" dirty="0"/>
              <a:t>(</a:t>
            </a:r>
            <a:r>
              <a:rPr lang="en-US" i="1" dirty="0"/>
              <a:t>E</a:t>
            </a:r>
            <a:r>
              <a:rPr lang="en-US" baseline="-25000" dirty="0"/>
              <a:t>1 </a:t>
            </a:r>
            <a:r>
              <a:rPr lang="en-US" dirty="0">
                <a:latin typeface="Cambria Math"/>
                <a:ea typeface="Cambria Math"/>
              </a:rPr>
              <a:t>∪ </a:t>
            </a:r>
            <a:r>
              <a:rPr lang="en-US" i="1" dirty="0"/>
              <a:t>E</a:t>
            </a:r>
            <a:r>
              <a:rPr lang="en-US" baseline="-25000" dirty="0"/>
              <a:t>2</a:t>
            </a:r>
            <a:r>
              <a:rPr lang="en-US" dirty="0"/>
              <a:t>) = </a:t>
            </a:r>
            <a:r>
              <a:rPr lang="en-US" i="1" dirty="0"/>
              <a:t>p</a:t>
            </a:r>
            <a:r>
              <a:rPr lang="en-US" dirty="0"/>
              <a:t>(</a:t>
            </a:r>
            <a:r>
              <a:rPr lang="en-US" i="1" dirty="0"/>
              <a:t>E</a:t>
            </a:r>
            <a:r>
              <a:rPr lang="en-US" baseline="-25000" dirty="0"/>
              <a:t>1</a:t>
            </a:r>
            <a:r>
              <a:rPr lang="en-US" dirty="0"/>
              <a:t>) + </a:t>
            </a:r>
            <a:r>
              <a:rPr lang="en-US" i="1" dirty="0"/>
              <a:t>p</a:t>
            </a:r>
            <a:r>
              <a:rPr lang="en-US" dirty="0"/>
              <a:t>(</a:t>
            </a:r>
            <a:r>
              <a:rPr lang="en-US" i="1" dirty="0"/>
              <a:t>E</a:t>
            </a:r>
            <a:r>
              <a:rPr lang="en-US" baseline="-25000" dirty="0"/>
              <a:t>2</a:t>
            </a:r>
            <a:r>
              <a:rPr lang="en-US" dirty="0"/>
              <a:t>) – </a:t>
            </a:r>
            <a:r>
              <a:rPr lang="en-US" i="1" dirty="0"/>
              <a:t>p</a:t>
            </a:r>
            <a:r>
              <a:rPr lang="en-US" dirty="0"/>
              <a:t>(</a:t>
            </a:r>
            <a:r>
              <a:rPr lang="en-US" i="1" dirty="0"/>
              <a:t>E</a:t>
            </a:r>
            <a:r>
              <a:rPr lang="en-US" baseline="-25000" dirty="0"/>
              <a:t>1 </a:t>
            </a:r>
            <a:r>
              <a:rPr lang="en-US" dirty="0">
                <a:latin typeface="Cambria Math"/>
                <a:ea typeface="Cambria Math"/>
              </a:rPr>
              <a:t>∩ </a:t>
            </a:r>
            <a:r>
              <a:rPr lang="en-US" i="1" dirty="0"/>
              <a:t>E</a:t>
            </a:r>
            <a:r>
              <a:rPr lang="en-US" baseline="-25000" dirty="0"/>
              <a:t>2</a:t>
            </a:r>
            <a:r>
              <a:rPr lang="en-US" dirty="0"/>
              <a:t>)</a:t>
            </a:r>
          </a:p>
          <a:p>
            <a:pPr>
              <a:buNone/>
            </a:pPr>
            <a:r>
              <a:rPr lang="en-US" dirty="0"/>
              <a:t>                             = </a:t>
            </a:r>
            <a:r>
              <a:rPr lang="en-US" dirty="0">
                <a:latin typeface="Cambria Math" pitchFamily="18" charset="0"/>
                <a:ea typeface="Cambria Math" pitchFamily="18" charset="0"/>
              </a:rPr>
              <a:t>50/100</a:t>
            </a:r>
            <a:r>
              <a:rPr lang="en-US" dirty="0"/>
              <a:t> + </a:t>
            </a:r>
            <a:r>
              <a:rPr lang="en-US" dirty="0">
                <a:latin typeface="Cambria Math" pitchFamily="18" charset="0"/>
                <a:ea typeface="Cambria Math" pitchFamily="18" charset="0"/>
              </a:rPr>
              <a:t>20/100 </a:t>
            </a:r>
            <a:r>
              <a:rPr lang="en-US" dirty="0"/>
              <a:t>− </a:t>
            </a:r>
            <a:r>
              <a:rPr lang="en-US" dirty="0">
                <a:latin typeface="Cambria Math" pitchFamily="18" charset="0"/>
                <a:ea typeface="Cambria Math" pitchFamily="18" charset="0"/>
              </a:rPr>
              <a:t>10/100 = 3/5.</a:t>
            </a:r>
          </a:p>
          <a:p>
            <a:pPr>
              <a:buNone/>
            </a:pPr>
            <a:endParaRPr lang="en-US" dirty="0"/>
          </a:p>
        </p:txBody>
      </p:sp>
      <p:sp>
        <p:nvSpPr>
          <p:cNvPr id="4" name="Title 1"/>
          <p:cNvSpPr>
            <a:spLocks noGrp="1"/>
          </p:cNvSpPr>
          <p:nvPr>
            <p:ph type="title"/>
          </p:nvPr>
        </p:nvSpPr>
        <p:spPr>
          <a:xfrm>
            <a:off x="457200" y="522514"/>
            <a:ext cx="8229600" cy="1143000"/>
          </a:xfrm>
        </p:spPr>
        <p:txBody>
          <a:bodyPr>
            <a:normAutofit/>
          </a:bodyPr>
          <a:lstStyle/>
          <a:p>
            <a:r>
              <a:rPr lang="en-US" dirty="0"/>
              <a:t>Probability of Unions</a:t>
            </a:r>
          </a:p>
        </p:txBody>
      </p:sp>
    </p:spTree>
    <p:extLst>
      <p:ext uri="{BB962C8B-B14F-4D97-AF65-F5344CB8AC3E}">
        <p14:creationId xmlns:p14="http://schemas.microsoft.com/office/powerpoint/2010/main" val="25696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Events</a:t>
            </a:r>
          </a:p>
        </p:txBody>
      </p:sp>
      <p:sp>
        <p:nvSpPr>
          <p:cNvPr id="3" name="Content Placeholder 2"/>
          <p:cNvSpPr>
            <a:spLocks noGrp="1"/>
          </p:cNvSpPr>
          <p:nvPr>
            <p:ph idx="1"/>
          </p:nvPr>
        </p:nvSpPr>
        <p:spPr/>
        <p:txBody>
          <a:bodyPr/>
          <a:lstStyle/>
          <a:p>
            <a:pPr>
              <a:buNone/>
            </a:pPr>
            <a:r>
              <a:rPr lang="en-US" b="1" dirty="0"/>
              <a:t>   Theorem</a:t>
            </a:r>
            <a:r>
              <a:rPr lang="en-US" dirty="0"/>
              <a:t>: If </a:t>
            </a:r>
            <a:r>
              <a:rPr lang="en-US" i="1" dirty="0"/>
              <a:t>E</a:t>
            </a:r>
            <a:r>
              <a:rPr lang="en-US" baseline="-25000" dirty="0"/>
              <a:t>1</a:t>
            </a:r>
            <a:r>
              <a:rPr lang="en-US" dirty="0"/>
              <a:t>, </a:t>
            </a:r>
            <a:r>
              <a:rPr lang="en-US" i="1" dirty="0"/>
              <a:t>E</a:t>
            </a:r>
            <a:r>
              <a:rPr lang="en-US" baseline="-25000" dirty="0"/>
              <a:t>2</a:t>
            </a:r>
            <a:r>
              <a:rPr lang="en-US" dirty="0"/>
              <a:t>, … is a sequence of </a:t>
            </a:r>
            <a:r>
              <a:rPr lang="en-US" dirty="0" err="1"/>
              <a:t>pairwise</a:t>
            </a:r>
            <a:r>
              <a:rPr lang="en-US" dirty="0"/>
              <a:t> disjoint events in a sample space </a:t>
            </a:r>
            <a:r>
              <a:rPr lang="en-US" i="1" dirty="0"/>
              <a:t>S</a:t>
            </a:r>
            <a:r>
              <a:rPr lang="en-US" dirty="0"/>
              <a:t>, then</a:t>
            </a:r>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3429000"/>
            <a:ext cx="3737610" cy="114014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Probability</a:t>
            </a:r>
          </a:p>
        </p:txBody>
      </p:sp>
      <p:sp>
        <p:nvSpPr>
          <p:cNvPr id="3" name="Content Placeholder 2"/>
          <p:cNvSpPr>
            <a:spLocks noGrp="1"/>
          </p:cNvSpPr>
          <p:nvPr>
            <p:ph idx="1"/>
          </p:nvPr>
        </p:nvSpPr>
        <p:spPr/>
        <p:txBody>
          <a:bodyPr>
            <a:normAutofit fontScale="85000" lnSpcReduction="20000"/>
          </a:bodyPr>
          <a:lstStyle/>
          <a:p>
            <a:pPr>
              <a:buNone/>
            </a:pPr>
            <a:r>
              <a:rPr lang="en-US" b="1" dirty="0"/>
              <a:t>    Definition</a:t>
            </a:r>
            <a:r>
              <a:rPr lang="en-US" dirty="0"/>
              <a:t>: Let </a:t>
            </a:r>
            <a:r>
              <a:rPr lang="en-US" i="1" dirty="0"/>
              <a:t>E</a:t>
            </a:r>
            <a:r>
              <a:rPr lang="en-US" dirty="0"/>
              <a:t> and </a:t>
            </a:r>
            <a:r>
              <a:rPr lang="en-US" i="1" dirty="0"/>
              <a:t>F</a:t>
            </a:r>
            <a:r>
              <a:rPr lang="en-US" dirty="0"/>
              <a:t> be events with </a:t>
            </a:r>
            <a:r>
              <a:rPr lang="en-US" i="1" dirty="0"/>
              <a:t>p(F) &gt; </a:t>
            </a:r>
            <a:r>
              <a:rPr lang="en-US" dirty="0">
                <a:latin typeface="Cambria Math" pitchFamily="18" charset="0"/>
                <a:ea typeface="Cambria Math" pitchFamily="18" charset="0"/>
              </a:rPr>
              <a:t>0</a:t>
            </a:r>
            <a:r>
              <a:rPr lang="en-US" dirty="0"/>
              <a:t>. The conditional probability of </a:t>
            </a:r>
            <a:r>
              <a:rPr lang="en-US" i="1" dirty="0"/>
              <a:t>E</a:t>
            </a:r>
            <a:r>
              <a:rPr lang="en-US" dirty="0"/>
              <a:t> given </a:t>
            </a:r>
            <a:r>
              <a:rPr lang="en-US" i="1" dirty="0"/>
              <a:t>F</a:t>
            </a:r>
            <a:r>
              <a:rPr lang="en-US" dirty="0"/>
              <a:t>, denoted by </a:t>
            </a:r>
            <a:r>
              <a:rPr lang="en-US" i="1" dirty="0"/>
              <a:t>P</a:t>
            </a:r>
            <a:r>
              <a:rPr lang="en-US" dirty="0"/>
              <a:t>(</a:t>
            </a:r>
            <a:r>
              <a:rPr lang="en-US" i="1" dirty="0"/>
              <a:t>E</a:t>
            </a:r>
            <a:r>
              <a:rPr lang="en-US" dirty="0"/>
              <a:t>|</a:t>
            </a:r>
            <a:r>
              <a:rPr lang="en-US" i="1" dirty="0"/>
              <a:t>F</a:t>
            </a:r>
            <a:r>
              <a:rPr lang="en-US" dirty="0"/>
              <a:t>), is defined as:</a:t>
            </a:r>
          </a:p>
          <a:p>
            <a:endParaRPr lang="en-US" dirty="0"/>
          </a:p>
          <a:p>
            <a:endParaRPr lang="en-US" dirty="0"/>
          </a:p>
          <a:p>
            <a:pPr>
              <a:buNone/>
            </a:pPr>
            <a:r>
              <a:rPr lang="en-US" dirty="0"/>
              <a:t>    </a:t>
            </a:r>
            <a:r>
              <a:rPr lang="en-US" b="1" dirty="0"/>
              <a:t>Example</a:t>
            </a:r>
            <a:r>
              <a:rPr lang="en-US" dirty="0"/>
              <a:t>: A bit string of length four is generated at random so that each of the </a:t>
            </a:r>
            <a:r>
              <a:rPr lang="en-US" dirty="0">
                <a:latin typeface="Cambria Math" pitchFamily="18" charset="0"/>
                <a:ea typeface="Cambria Math" pitchFamily="18" charset="0"/>
              </a:rPr>
              <a:t>16 </a:t>
            </a:r>
            <a:r>
              <a:rPr lang="en-US" dirty="0"/>
              <a:t>bit strings of length </a:t>
            </a:r>
            <a:r>
              <a:rPr lang="en-US" dirty="0">
                <a:latin typeface="Cambria Math" pitchFamily="18" charset="0"/>
                <a:ea typeface="Cambria Math" pitchFamily="18" charset="0"/>
              </a:rPr>
              <a:t>4</a:t>
            </a:r>
            <a:r>
              <a:rPr lang="en-US" dirty="0"/>
              <a:t> is equally likely. What is the probability that it contains at least two consecutive </a:t>
            </a:r>
            <a:r>
              <a:rPr lang="en-US" dirty="0">
                <a:latin typeface="Cambria Math" pitchFamily="18" charset="0"/>
                <a:ea typeface="Cambria Math" pitchFamily="18" charset="0"/>
              </a:rPr>
              <a:t>0</a:t>
            </a:r>
            <a:r>
              <a:rPr lang="en-US" dirty="0"/>
              <a:t>s, given that its first bit is a </a:t>
            </a:r>
            <a:r>
              <a:rPr lang="en-US" dirty="0">
                <a:latin typeface="Cambria Math" pitchFamily="18" charset="0"/>
                <a:ea typeface="Cambria Math" pitchFamily="18" charset="0"/>
              </a:rPr>
              <a:t>0</a:t>
            </a:r>
            <a:r>
              <a:rPr lang="en-US" dirty="0"/>
              <a:t>?</a:t>
            </a:r>
          </a:p>
          <a:p>
            <a:pPr>
              <a:buNone/>
            </a:pPr>
            <a:r>
              <a:rPr lang="en-US" b="1" dirty="0"/>
              <a:t>    Solution</a:t>
            </a:r>
            <a:r>
              <a:rPr lang="en-US" dirty="0"/>
              <a:t>: Let </a:t>
            </a:r>
            <a:r>
              <a:rPr lang="en-US" i="1" dirty="0"/>
              <a:t>E</a:t>
            </a:r>
            <a:r>
              <a:rPr lang="en-US" dirty="0"/>
              <a:t> be the event that the bit string contains at least two consecutive </a:t>
            </a:r>
            <a:r>
              <a:rPr lang="en-US" dirty="0">
                <a:latin typeface="Cambria Math" pitchFamily="18" charset="0"/>
                <a:ea typeface="Cambria Math" pitchFamily="18" charset="0"/>
              </a:rPr>
              <a:t>0</a:t>
            </a:r>
            <a:r>
              <a:rPr lang="en-US" dirty="0"/>
              <a:t>s, and </a:t>
            </a:r>
            <a:r>
              <a:rPr lang="en-US" i="1" dirty="0"/>
              <a:t>F</a:t>
            </a:r>
            <a:r>
              <a:rPr lang="en-US" dirty="0"/>
              <a:t> be the event that the first bit is a </a:t>
            </a:r>
            <a:r>
              <a:rPr lang="en-US" dirty="0">
                <a:latin typeface="Cambria Math" pitchFamily="18" charset="0"/>
                <a:ea typeface="Cambria Math" pitchFamily="18" charset="0"/>
              </a:rPr>
              <a:t>0</a:t>
            </a:r>
            <a:r>
              <a:rPr lang="en-US" dirty="0"/>
              <a:t>. </a:t>
            </a:r>
          </a:p>
          <a:p>
            <a:pPr lvl="1"/>
            <a:r>
              <a:rPr lang="en-US" dirty="0"/>
              <a:t>Since </a:t>
            </a:r>
            <a:r>
              <a:rPr lang="en-US" i="1" dirty="0"/>
              <a:t>E</a:t>
            </a:r>
            <a:r>
              <a:rPr lang="en-US" dirty="0"/>
              <a:t> </a:t>
            </a:r>
            <a:r>
              <a:rPr lang="en-US" dirty="0">
                <a:latin typeface="Cambria Math"/>
                <a:ea typeface="Cambria Math"/>
              </a:rPr>
              <a:t>⋂</a:t>
            </a:r>
            <a:r>
              <a:rPr lang="en-US" dirty="0"/>
              <a:t> </a:t>
            </a:r>
            <a:r>
              <a:rPr lang="en-US" i="1" dirty="0"/>
              <a:t>F</a:t>
            </a:r>
            <a:r>
              <a:rPr lang="en-US" dirty="0"/>
              <a:t> = {</a:t>
            </a:r>
            <a:r>
              <a:rPr lang="en-US" dirty="0">
                <a:latin typeface="Cambria Math" pitchFamily="18" charset="0"/>
                <a:ea typeface="Cambria Math" pitchFamily="18" charset="0"/>
              </a:rPr>
              <a:t>0000</a:t>
            </a:r>
            <a:r>
              <a:rPr lang="en-US" dirty="0"/>
              <a:t>,</a:t>
            </a:r>
            <a:r>
              <a:rPr lang="en-US" dirty="0">
                <a:latin typeface="Cambria Math" pitchFamily="18" charset="0"/>
                <a:ea typeface="Cambria Math" pitchFamily="18" charset="0"/>
              </a:rPr>
              <a:t> 0001</a:t>
            </a:r>
            <a:r>
              <a:rPr lang="en-US" dirty="0"/>
              <a:t>,</a:t>
            </a:r>
            <a:r>
              <a:rPr lang="en-US" dirty="0">
                <a:latin typeface="Cambria Math" pitchFamily="18" charset="0"/>
                <a:ea typeface="Cambria Math" pitchFamily="18" charset="0"/>
              </a:rPr>
              <a:t> 0010</a:t>
            </a:r>
            <a:r>
              <a:rPr lang="en-US" dirty="0"/>
              <a:t>,</a:t>
            </a:r>
            <a:r>
              <a:rPr lang="en-US" dirty="0">
                <a:latin typeface="Cambria Math" pitchFamily="18" charset="0"/>
                <a:ea typeface="Cambria Math" pitchFamily="18" charset="0"/>
              </a:rPr>
              <a:t> 0011</a:t>
            </a:r>
            <a:r>
              <a:rPr lang="en-US" dirty="0"/>
              <a:t>,</a:t>
            </a:r>
            <a:r>
              <a:rPr lang="en-US" dirty="0">
                <a:latin typeface="Cambria Math" pitchFamily="18" charset="0"/>
                <a:ea typeface="Cambria Math" pitchFamily="18" charset="0"/>
              </a:rPr>
              <a:t> 0100</a:t>
            </a:r>
            <a:r>
              <a:rPr lang="en-US" dirty="0"/>
              <a:t>}, </a:t>
            </a:r>
            <a:r>
              <a:rPr lang="en-US" i="1" dirty="0"/>
              <a:t>p</a:t>
            </a:r>
            <a:r>
              <a:rPr lang="en-US" dirty="0"/>
              <a:t>(</a:t>
            </a:r>
            <a:r>
              <a:rPr lang="en-US" i="1" dirty="0"/>
              <a:t>E</a:t>
            </a:r>
            <a:r>
              <a:rPr lang="en-US" dirty="0">
                <a:latin typeface="Cambria Math"/>
                <a:ea typeface="Cambria Math"/>
              </a:rPr>
              <a:t>⋂</a:t>
            </a:r>
            <a:r>
              <a:rPr lang="en-US" i="1" dirty="0"/>
              <a:t>F</a:t>
            </a:r>
            <a:r>
              <a:rPr lang="en-US" dirty="0"/>
              <a:t>)=</a:t>
            </a:r>
            <a:r>
              <a:rPr lang="en-US" dirty="0">
                <a:latin typeface="Cambria Math" pitchFamily="18" charset="0"/>
                <a:ea typeface="Cambria Math" pitchFamily="18" charset="0"/>
              </a:rPr>
              <a:t>5/16</a:t>
            </a:r>
            <a:r>
              <a:rPr lang="en-US" dirty="0"/>
              <a:t>.</a:t>
            </a:r>
          </a:p>
          <a:p>
            <a:pPr lvl="1"/>
            <a:r>
              <a:rPr lang="en-US" dirty="0"/>
              <a:t>Because </a:t>
            </a:r>
            <a:r>
              <a:rPr lang="en-US" dirty="0">
                <a:latin typeface="Cambria Math" pitchFamily="18" charset="0"/>
                <a:ea typeface="Cambria Math" pitchFamily="18" charset="0"/>
              </a:rPr>
              <a:t>8</a:t>
            </a:r>
            <a:r>
              <a:rPr lang="en-US" dirty="0"/>
              <a:t> bit strings of length </a:t>
            </a:r>
            <a:r>
              <a:rPr lang="en-US" dirty="0">
                <a:latin typeface="Cambria Math" pitchFamily="18" charset="0"/>
                <a:ea typeface="Cambria Math" pitchFamily="18" charset="0"/>
              </a:rPr>
              <a:t>4</a:t>
            </a:r>
            <a:r>
              <a:rPr lang="en-US" dirty="0"/>
              <a:t> start with a </a:t>
            </a:r>
            <a:r>
              <a:rPr lang="en-US" dirty="0">
                <a:latin typeface="Cambria Math" pitchFamily="18" charset="0"/>
                <a:ea typeface="Cambria Math" pitchFamily="18" charset="0"/>
              </a:rPr>
              <a:t>0</a:t>
            </a:r>
            <a:r>
              <a:rPr lang="en-US" dirty="0"/>
              <a:t>, p(F) = </a:t>
            </a:r>
            <a:r>
              <a:rPr lang="en-US" dirty="0">
                <a:latin typeface="Cambria Math" pitchFamily="18" charset="0"/>
                <a:ea typeface="Cambria Math" pitchFamily="18" charset="0"/>
              </a:rPr>
              <a:t>8/16</a:t>
            </a:r>
            <a:r>
              <a:rPr lang="en-US" dirty="0"/>
              <a:t>= </a:t>
            </a:r>
            <a:r>
              <a:rPr lang="en-US" dirty="0">
                <a:latin typeface="Cambria Math" pitchFamily="18" charset="0"/>
                <a:ea typeface="Cambria Math" pitchFamily="18" charset="0"/>
              </a:rPr>
              <a:t>½</a:t>
            </a:r>
            <a:r>
              <a:rPr lang="en-US" dirty="0"/>
              <a:t>.</a:t>
            </a:r>
          </a:p>
          <a:p>
            <a:pPr>
              <a:buNone/>
            </a:pPr>
            <a:r>
              <a:rPr lang="en-US" dirty="0"/>
              <a:t>    Hence,</a:t>
            </a:r>
          </a:p>
          <a:p>
            <a:pPr lvl="1"/>
            <a:endParaRPr lang="en-US" dirty="0"/>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268027" y="2590800"/>
            <a:ext cx="2177415" cy="60007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514600" y="5638801"/>
            <a:ext cx="3684270" cy="6000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Probability</a:t>
            </a:r>
          </a:p>
        </p:txBody>
      </p:sp>
      <p:sp>
        <p:nvSpPr>
          <p:cNvPr id="3" name="Content Placeholder 2"/>
          <p:cNvSpPr>
            <a:spLocks noGrp="1"/>
          </p:cNvSpPr>
          <p:nvPr>
            <p:ph idx="1"/>
          </p:nvPr>
        </p:nvSpPr>
        <p:spPr/>
        <p:txBody>
          <a:bodyPr>
            <a:normAutofit lnSpcReduction="10000"/>
          </a:bodyPr>
          <a:lstStyle/>
          <a:p>
            <a:pPr>
              <a:buNone/>
            </a:pPr>
            <a:r>
              <a:rPr lang="en-US" b="1" dirty="0"/>
              <a:t>   Example: </a:t>
            </a:r>
            <a:r>
              <a:rPr lang="en-US" dirty="0"/>
              <a:t>What is the conditional probability that a family with two children has two boys, given that they have at least one boy. Assume that each of the possibilities </a:t>
            </a:r>
            <a:r>
              <a:rPr lang="en-US" i="1" dirty="0"/>
              <a:t>BB</a:t>
            </a:r>
            <a:r>
              <a:rPr lang="en-US" dirty="0"/>
              <a:t>, </a:t>
            </a:r>
            <a:r>
              <a:rPr lang="en-US" i="1" dirty="0"/>
              <a:t>BG</a:t>
            </a:r>
            <a:r>
              <a:rPr lang="en-US" dirty="0"/>
              <a:t>, </a:t>
            </a:r>
            <a:r>
              <a:rPr lang="en-US" i="1" dirty="0"/>
              <a:t>GB</a:t>
            </a:r>
            <a:r>
              <a:rPr lang="en-US" dirty="0"/>
              <a:t>, and </a:t>
            </a:r>
            <a:r>
              <a:rPr lang="en-US" i="1" dirty="0"/>
              <a:t>GG</a:t>
            </a:r>
            <a:r>
              <a:rPr lang="en-US" dirty="0"/>
              <a:t> is equally likely where </a:t>
            </a:r>
            <a:r>
              <a:rPr lang="en-US" i="1" dirty="0"/>
              <a:t>B</a:t>
            </a:r>
            <a:r>
              <a:rPr lang="en-US" dirty="0"/>
              <a:t> represents a boy and </a:t>
            </a:r>
            <a:r>
              <a:rPr lang="en-US" i="1" dirty="0"/>
              <a:t>G</a:t>
            </a:r>
            <a:r>
              <a:rPr lang="en-US" dirty="0"/>
              <a:t> represents a girl.</a:t>
            </a:r>
          </a:p>
          <a:p>
            <a:pPr>
              <a:buNone/>
            </a:pPr>
            <a:r>
              <a:rPr lang="en-US" b="1" dirty="0"/>
              <a:t>   Solution</a:t>
            </a:r>
            <a:r>
              <a:rPr lang="en-US" dirty="0"/>
              <a:t>: Let </a:t>
            </a:r>
            <a:r>
              <a:rPr lang="en-US" i="1" dirty="0"/>
              <a:t>E</a:t>
            </a:r>
            <a:r>
              <a:rPr lang="en-US" dirty="0"/>
              <a:t> be the event that the family has two boys and let  </a:t>
            </a:r>
            <a:r>
              <a:rPr lang="en-US" i="1" dirty="0"/>
              <a:t>F</a:t>
            </a:r>
            <a:r>
              <a:rPr lang="en-US" dirty="0"/>
              <a:t> be the event that the family has at least one boy. Then </a:t>
            </a:r>
            <a:r>
              <a:rPr lang="en-US" i="1" dirty="0"/>
              <a:t>E</a:t>
            </a:r>
            <a:r>
              <a:rPr lang="en-US" dirty="0"/>
              <a:t> = {</a:t>
            </a:r>
            <a:r>
              <a:rPr lang="en-US" i="1" dirty="0"/>
              <a:t>BB</a:t>
            </a:r>
            <a:r>
              <a:rPr lang="en-US" dirty="0"/>
              <a:t>}, </a:t>
            </a:r>
            <a:r>
              <a:rPr lang="en-US" i="1" dirty="0"/>
              <a:t>F</a:t>
            </a:r>
            <a:r>
              <a:rPr lang="en-US" dirty="0"/>
              <a:t> = {</a:t>
            </a:r>
            <a:r>
              <a:rPr lang="en-US" i="1" dirty="0"/>
              <a:t>BB</a:t>
            </a:r>
            <a:r>
              <a:rPr lang="en-US" dirty="0"/>
              <a:t>, </a:t>
            </a:r>
            <a:r>
              <a:rPr lang="en-US" i="1" dirty="0"/>
              <a:t>BG</a:t>
            </a:r>
            <a:r>
              <a:rPr lang="en-US" dirty="0"/>
              <a:t>, </a:t>
            </a:r>
            <a:r>
              <a:rPr lang="en-US" i="1" dirty="0"/>
              <a:t>GB</a:t>
            </a:r>
            <a:r>
              <a:rPr lang="en-US" dirty="0"/>
              <a:t>}, and                                               </a:t>
            </a:r>
            <a:r>
              <a:rPr lang="en-US" i="1" dirty="0"/>
              <a:t>E</a:t>
            </a:r>
            <a:r>
              <a:rPr lang="en-US" dirty="0"/>
              <a:t> </a:t>
            </a:r>
            <a:r>
              <a:rPr lang="en-US" dirty="0">
                <a:latin typeface="Cambria Math"/>
                <a:ea typeface="Cambria Math"/>
              </a:rPr>
              <a:t>⋂</a:t>
            </a:r>
            <a:r>
              <a:rPr lang="en-US" dirty="0"/>
              <a:t> </a:t>
            </a:r>
            <a:r>
              <a:rPr lang="en-US" i="1" dirty="0"/>
              <a:t>F</a:t>
            </a:r>
            <a:r>
              <a:rPr lang="en-US" dirty="0"/>
              <a:t> = {</a:t>
            </a:r>
            <a:r>
              <a:rPr lang="en-US" i="1" dirty="0"/>
              <a:t>BB</a:t>
            </a:r>
            <a:r>
              <a:rPr lang="en-US" dirty="0"/>
              <a:t>}.</a:t>
            </a:r>
          </a:p>
          <a:p>
            <a:pPr lvl="1"/>
            <a:r>
              <a:rPr lang="en-US" dirty="0"/>
              <a:t>It follows that p(F) = </a:t>
            </a:r>
            <a:r>
              <a:rPr lang="en-US" dirty="0">
                <a:latin typeface="Cambria Math" pitchFamily="18" charset="0"/>
                <a:ea typeface="Cambria Math" pitchFamily="18" charset="0"/>
              </a:rPr>
              <a:t>3/4 </a:t>
            </a:r>
            <a:r>
              <a:rPr lang="en-US" dirty="0"/>
              <a:t>and  </a:t>
            </a:r>
            <a:r>
              <a:rPr lang="en-US" i="1" dirty="0"/>
              <a:t>p</a:t>
            </a:r>
            <a:r>
              <a:rPr lang="en-US" dirty="0"/>
              <a:t>(</a:t>
            </a:r>
            <a:r>
              <a:rPr lang="en-US" i="1" dirty="0"/>
              <a:t>E</a:t>
            </a:r>
            <a:r>
              <a:rPr lang="en-US" dirty="0">
                <a:latin typeface="Cambria Math"/>
                <a:ea typeface="Cambria Math"/>
              </a:rPr>
              <a:t>⋂</a:t>
            </a:r>
            <a:r>
              <a:rPr lang="en-US" i="1" dirty="0"/>
              <a:t>F</a:t>
            </a:r>
            <a:r>
              <a:rPr lang="en-US" dirty="0"/>
              <a:t>)=</a:t>
            </a:r>
            <a:r>
              <a:rPr lang="en-US" dirty="0">
                <a:latin typeface="Cambria Math" pitchFamily="18" charset="0"/>
                <a:ea typeface="Cambria Math" pitchFamily="18" charset="0"/>
              </a:rPr>
              <a:t>1/4</a:t>
            </a:r>
            <a:r>
              <a:rPr lang="en-US" dirty="0"/>
              <a:t>.</a:t>
            </a:r>
          </a:p>
          <a:p>
            <a:pPr>
              <a:buNone/>
            </a:pPr>
            <a:r>
              <a:rPr lang="en-US" dirty="0"/>
              <a:t>   Hence, </a:t>
            </a:r>
          </a:p>
        </p:txBody>
      </p:sp>
      <p:pic>
        <p:nvPicPr>
          <p:cNvPr id="5" name="Picture 4" descr="addin_tmp.png"/>
          <p:cNvPicPr>
            <a:picLocks noChangeAspect="1"/>
          </p:cNvPicPr>
          <p:nvPr>
            <p:custDataLst>
              <p:tags r:id="rId1"/>
            </p:custDataLst>
          </p:nvPr>
        </p:nvPicPr>
        <p:blipFill>
          <a:blip r:embed="rId3" cstate="print"/>
          <a:stretch>
            <a:fillRect/>
          </a:stretch>
        </p:blipFill>
        <p:spPr>
          <a:xfrm>
            <a:off x="2590800" y="5791200"/>
            <a:ext cx="3558540" cy="600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a:t>
            </a:r>
          </a:p>
        </p:txBody>
      </p:sp>
      <p:sp>
        <p:nvSpPr>
          <p:cNvPr id="3" name="Content Placeholder 2"/>
          <p:cNvSpPr>
            <a:spLocks noGrp="1"/>
          </p:cNvSpPr>
          <p:nvPr>
            <p:ph idx="1"/>
          </p:nvPr>
        </p:nvSpPr>
        <p:spPr/>
        <p:txBody>
          <a:bodyPr>
            <a:normAutofit fontScale="77500" lnSpcReduction="20000"/>
          </a:bodyPr>
          <a:lstStyle/>
          <a:p>
            <a:pPr>
              <a:buNone/>
            </a:pPr>
            <a:r>
              <a:rPr lang="en-US" b="1" dirty="0"/>
              <a:t>    Definition</a:t>
            </a:r>
            <a:r>
              <a:rPr lang="en-US" dirty="0"/>
              <a:t>: The events </a:t>
            </a:r>
            <a:r>
              <a:rPr lang="en-US" i="1" dirty="0"/>
              <a:t>E</a:t>
            </a:r>
            <a:r>
              <a:rPr lang="en-US" dirty="0"/>
              <a:t> and </a:t>
            </a:r>
            <a:r>
              <a:rPr lang="en-US" i="1" dirty="0"/>
              <a:t>F</a:t>
            </a:r>
            <a:r>
              <a:rPr lang="en-US" dirty="0"/>
              <a:t> are </a:t>
            </a:r>
            <a:r>
              <a:rPr lang="en-US" i="1" dirty="0"/>
              <a:t>independent</a:t>
            </a:r>
            <a:r>
              <a:rPr lang="en-US" dirty="0"/>
              <a:t> if and only if   </a:t>
            </a:r>
          </a:p>
          <a:p>
            <a:pPr>
              <a:buNone/>
            </a:pPr>
            <a:r>
              <a:rPr lang="en-US" dirty="0"/>
              <a:t>       </a:t>
            </a:r>
          </a:p>
          <a:p>
            <a:pPr>
              <a:buNone/>
            </a:pPr>
            <a:r>
              <a:rPr lang="en-US" dirty="0"/>
              <a:t>                           </a:t>
            </a:r>
            <a:endParaRPr lang="en-US" i="1" dirty="0"/>
          </a:p>
          <a:p>
            <a:pPr>
              <a:buNone/>
            </a:pPr>
            <a:r>
              <a:rPr lang="en-US" b="1" dirty="0"/>
              <a:t>    Example</a:t>
            </a:r>
            <a:r>
              <a:rPr lang="en-US" dirty="0"/>
              <a:t>: Suppose </a:t>
            </a:r>
            <a:r>
              <a:rPr lang="en-US" i="1" dirty="0"/>
              <a:t>E</a:t>
            </a:r>
            <a:r>
              <a:rPr lang="en-US" dirty="0"/>
              <a:t> is the event that a randomly generated bit string of length four begins with a </a:t>
            </a:r>
            <a:r>
              <a:rPr lang="en-US" dirty="0">
                <a:latin typeface="Cambria Math" pitchFamily="18" charset="0"/>
                <a:ea typeface="Cambria Math" pitchFamily="18" charset="0"/>
              </a:rPr>
              <a:t>1</a:t>
            </a:r>
            <a:r>
              <a:rPr lang="en-US" dirty="0"/>
              <a:t> and </a:t>
            </a:r>
            <a:r>
              <a:rPr lang="en-US" i="1" dirty="0"/>
              <a:t>F</a:t>
            </a:r>
            <a:r>
              <a:rPr lang="en-US" dirty="0"/>
              <a:t> is the event that this bit string contains an even number of </a:t>
            </a:r>
            <a:r>
              <a:rPr lang="en-US" dirty="0">
                <a:latin typeface="Cambria Math" pitchFamily="18" charset="0"/>
                <a:ea typeface="Cambria Math" pitchFamily="18" charset="0"/>
              </a:rPr>
              <a:t>1</a:t>
            </a:r>
            <a:r>
              <a:rPr lang="en-US" dirty="0"/>
              <a:t>s. Are </a:t>
            </a:r>
            <a:r>
              <a:rPr lang="en-US" i="1" dirty="0"/>
              <a:t>E</a:t>
            </a:r>
            <a:r>
              <a:rPr lang="en-US" dirty="0"/>
              <a:t> and </a:t>
            </a:r>
            <a:r>
              <a:rPr lang="en-US" i="1" dirty="0"/>
              <a:t>F</a:t>
            </a:r>
            <a:r>
              <a:rPr lang="en-US" dirty="0"/>
              <a:t> independent if the </a:t>
            </a:r>
            <a:r>
              <a:rPr lang="en-US" dirty="0">
                <a:latin typeface="Cambria Math" pitchFamily="18" charset="0"/>
                <a:ea typeface="Cambria Math" pitchFamily="18" charset="0"/>
              </a:rPr>
              <a:t>16</a:t>
            </a:r>
            <a:r>
              <a:rPr lang="en-US" dirty="0"/>
              <a:t> bit strings of length four are equally likely? </a:t>
            </a:r>
          </a:p>
          <a:p>
            <a:pPr>
              <a:buNone/>
            </a:pPr>
            <a:r>
              <a:rPr lang="en-US" b="1" dirty="0"/>
              <a:t>    Solution</a:t>
            </a:r>
            <a:r>
              <a:rPr lang="en-US" dirty="0"/>
              <a:t>: There are eight bit strings of length four that begin with a </a:t>
            </a:r>
            <a:r>
              <a:rPr lang="en-US" dirty="0">
                <a:latin typeface="Cambria Math" pitchFamily="18" charset="0"/>
                <a:ea typeface="Cambria Math" pitchFamily="18" charset="0"/>
              </a:rPr>
              <a:t>1, </a:t>
            </a:r>
            <a:r>
              <a:rPr lang="en-US" dirty="0"/>
              <a:t>and eight bit strings of length four that contain an even number of </a:t>
            </a:r>
            <a:r>
              <a:rPr lang="en-US" dirty="0">
                <a:latin typeface="Cambria Math" pitchFamily="18" charset="0"/>
                <a:ea typeface="Cambria Math" pitchFamily="18" charset="0"/>
              </a:rPr>
              <a:t>1</a:t>
            </a:r>
            <a:r>
              <a:rPr lang="en-US" dirty="0"/>
              <a:t>s.</a:t>
            </a:r>
          </a:p>
          <a:p>
            <a:pPr lvl="1"/>
            <a:r>
              <a:rPr lang="en-US" dirty="0"/>
              <a:t>Since the number of bit strings of length </a:t>
            </a:r>
            <a:r>
              <a:rPr lang="en-US" dirty="0">
                <a:latin typeface="Cambria Math" pitchFamily="18" charset="0"/>
                <a:ea typeface="Cambria Math" pitchFamily="18" charset="0"/>
              </a:rPr>
              <a:t>4</a:t>
            </a:r>
            <a:r>
              <a:rPr lang="en-US" dirty="0"/>
              <a:t> is </a:t>
            </a:r>
            <a:r>
              <a:rPr lang="en-US" dirty="0">
                <a:latin typeface="Cambria Math" pitchFamily="18" charset="0"/>
                <a:ea typeface="Cambria Math" pitchFamily="18" charset="0"/>
              </a:rPr>
              <a:t>16,</a:t>
            </a:r>
          </a:p>
          <a:p>
            <a:pPr lvl="1">
              <a:buNone/>
            </a:pPr>
            <a:endParaRPr lang="en-US" dirty="0">
              <a:latin typeface="Cambria Math" pitchFamily="18" charset="0"/>
              <a:ea typeface="Cambria Math" pitchFamily="18" charset="0"/>
            </a:endParaRPr>
          </a:p>
          <a:p>
            <a:pPr lvl="1">
              <a:buNone/>
            </a:pPr>
            <a:r>
              <a:rPr lang="en-US" dirty="0">
                <a:latin typeface="Cambria Math" pitchFamily="18" charset="0"/>
                <a:ea typeface="Cambria Math" pitchFamily="18" charset="0"/>
              </a:rPr>
              <a:t>                                      </a:t>
            </a:r>
          </a:p>
          <a:p>
            <a:pPr lvl="1"/>
            <a:r>
              <a:rPr lang="en-US" dirty="0">
                <a:latin typeface="Cambria Math" pitchFamily="18" charset="0"/>
                <a:ea typeface="Cambria Math" pitchFamily="18" charset="0"/>
              </a:rPr>
              <a:t>Since </a:t>
            </a:r>
            <a:r>
              <a:rPr lang="en-US" i="1" dirty="0"/>
              <a:t>E</a:t>
            </a:r>
            <a:r>
              <a:rPr lang="en-US" dirty="0">
                <a:latin typeface="Cambria Math"/>
                <a:ea typeface="Cambria Math"/>
              </a:rPr>
              <a:t>⋂</a:t>
            </a:r>
            <a:r>
              <a:rPr lang="en-US" i="1" dirty="0"/>
              <a:t>F = </a:t>
            </a:r>
            <a:r>
              <a:rPr lang="en-US" dirty="0"/>
              <a:t>{</a:t>
            </a:r>
            <a:r>
              <a:rPr lang="en-US" dirty="0">
                <a:latin typeface="Cambria Math" pitchFamily="18" charset="0"/>
                <a:ea typeface="Cambria Math" pitchFamily="18" charset="0"/>
              </a:rPr>
              <a:t>1111</a:t>
            </a:r>
            <a:r>
              <a:rPr lang="en-US" dirty="0"/>
              <a:t>, </a:t>
            </a:r>
            <a:r>
              <a:rPr lang="en-US" dirty="0">
                <a:latin typeface="Cambria Math" pitchFamily="18" charset="0"/>
                <a:ea typeface="Cambria Math" pitchFamily="18" charset="0"/>
              </a:rPr>
              <a:t>1100</a:t>
            </a:r>
            <a:r>
              <a:rPr lang="en-US" dirty="0"/>
              <a:t>,</a:t>
            </a:r>
            <a:r>
              <a:rPr lang="en-US" dirty="0">
                <a:latin typeface="Cambria Math" pitchFamily="18" charset="0"/>
                <a:ea typeface="Cambria Math" pitchFamily="18" charset="0"/>
              </a:rPr>
              <a:t> 1010</a:t>
            </a:r>
            <a:r>
              <a:rPr lang="en-US" dirty="0"/>
              <a:t>, </a:t>
            </a:r>
            <a:r>
              <a:rPr lang="en-US" dirty="0">
                <a:latin typeface="Cambria Math" pitchFamily="18" charset="0"/>
                <a:ea typeface="Cambria Math" pitchFamily="18" charset="0"/>
              </a:rPr>
              <a:t>1001</a:t>
            </a:r>
            <a:r>
              <a:rPr lang="en-US" dirty="0">
                <a:ea typeface="Cambria Math" pitchFamily="18" charset="0"/>
              </a:rPr>
              <a:t>}, </a:t>
            </a:r>
            <a:r>
              <a:rPr lang="en-US" i="1" dirty="0">
                <a:ea typeface="Cambria Math" pitchFamily="18" charset="0"/>
              </a:rPr>
              <a:t>p</a:t>
            </a:r>
            <a:r>
              <a:rPr lang="en-US" dirty="0">
                <a:ea typeface="Cambria Math" pitchFamily="18" charset="0"/>
              </a:rPr>
              <a:t>(</a:t>
            </a:r>
            <a:r>
              <a:rPr lang="en-US" i="1" dirty="0"/>
              <a:t>E</a:t>
            </a:r>
            <a:r>
              <a:rPr lang="en-US" dirty="0">
                <a:latin typeface="Cambria Math"/>
                <a:ea typeface="Cambria Math"/>
              </a:rPr>
              <a:t>⋂</a:t>
            </a:r>
            <a:r>
              <a:rPr lang="en-US" i="1" dirty="0"/>
              <a:t>F</a:t>
            </a:r>
            <a:r>
              <a:rPr lang="en-US" dirty="0">
                <a:ea typeface="Cambria Math" pitchFamily="18" charset="0"/>
              </a:rPr>
              <a:t>) = </a:t>
            </a:r>
            <a:r>
              <a:rPr lang="en-US" dirty="0">
                <a:latin typeface="Cambria Math" pitchFamily="18" charset="0"/>
                <a:ea typeface="Cambria Math" pitchFamily="18" charset="0"/>
              </a:rPr>
              <a:t>4</a:t>
            </a:r>
            <a:r>
              <a:rPr lang="en-US" dirty="0">
                <a:ea typeface="Cambria Math" pitchFamily="18" charset="0"/>
              </a:rPr>
              <a:t>/</a:t>
            </a:r>
            <a:r>
              <a:rPr lang="en-US" dirty="0">
                <a:latin typeface="Cambria Math" pitchFamily="18" charset="0"/>
                <a:ea typeface="Cambria Math" pitchFamily="18" charset="0"/>
              </a:rPr>
              <a:t>16</a:t>
            </a:r>
            <a:r>
              <a:rPr lang="en-US" dirty="0">
                <a:ea typeface="Cambria Math" pitchFamily="18" charset="0"/>
              </a:rPr>
              <a:t>=</a:t>
            </a:r>
            <a:r>
              <a:rPr lang="en-US" dirty="0">
                <a:latin typeface="Cambria Math" pitchFamily="18" charset="0"/>
                <a:ea typeface="Cambria Math" pitchFamily="18" charset="0"/>
              </a:rPr>
              <a:t>1</a:t>
            </a:r>
            <a:r>
              <a:rPr lang="en-US" dirty="0">
                <a:ea typeface="Cambria Math" pitchFamily="18" charset="0"/>
              </a:rPr>
              <a:t>/</a:t>
            </a:r>
            <a:r>
              <a:rPr lang="en-US" dirty="0">
                <a:latin typeface="Cambria Math" pitchFamily="18" charset="0"/>
                <a:ea typeface="Cambria Math" pitchFamily="18" charset="0"/>
              </a:rPr>
              <a:t>4</a:t>
            </a:r>
            <a:r>
              <a:rPr lang="en-US" dirty="0">
                <a:ea typeface="Cambria Math" pitchFamily="18" charset="0"/>
              </a:rPr>
              <a:t>.</a:t>
            </a:r>
          </a:p>
          <a:p>
            <a:pPr>
              <a:buNone/>
            </a:pPr>
            <a:r>
              <a:rPr lang="en-US" dirty="0">
                <a:ea typeface="Cambria Math" pitchFamily="18" charset="0"/>
              </a:rPr>
              <a:t>    We conclude that E and F are independent, because </a:t>
            </a:r>
          </a:p>
          <a:p>
            <a:pPr>
              <a:buNone/>
            </a:pPr>
            <a:r>
              <a:rPr lang="en-US" dirty="0">
                <a:ea typeface="Cambria Math" pitchFamily="18" charset="0"/>
              </a:rPr>
              <a:t>                      </a:t>
            </a:r>
            <a:r>
              <a:rPr lang="en-US" i="1" dirty="0">
                <a:ea typeface="Cambria Math" pitchFamily="18" charset="0"/>
              </a:rPr>
              <a:t>p</a:t>
            </a:r>
            <a:r>
              <a:rPr lang="en-US" dirty="0">
                <a:ea typeface="Cambria Math" pitchFamily="18" charset="0"/>
              </a:rPr>
              <a:t>(</a:t>
            </a:r>
            <a:r>
              <a:rPr lang="en-US" i="1" dirty="0"/>
              <a:t>E</a:t>
            </a:r>
            <a:r>
              <a:rPr lang="en-US" dirty="0">
                <a:latin typeface="Cambria Math"/>
                <a:ea typeface="Cambria Math"/>
              </a:rPr>
              <a:t>⋂</a:t>
            </a:r>
            <a:r>
              <a:rPr lang="en-US" i="1" dirty="0"/>
              <a:t>F</a:t>
            </a:r>
            <a:r>
              <a:rPr lang="en-US" dirty="0">
                <a:ea typeface="Cambria Math" pitchFamily="18" charset="0"/>
              </a:rPr>
              <a:t>) =</a:t>
            </a:r>
            <a:r>
              <a:rPr lang="en-US" dirty="0">
                <a:latin typeface="Cambria Math" pitchFamily="18" charset="0"/>
                <a:ea typeface="Cambria Math" pitchFamily="18" charset="0"/>
              </a:rPr>
              <a:t>1</a:t>
            </a:r>
            <a:r>
              <a:rPr lang="en-US" dirty="0">
                <a:ea typeface="Cambria Math" pitchFamily="18" charset="0"/>
              </a:rPr>
              <a:t>/</a:t>
            </a:r>
            <a:r>
              <a:rPr lang="en-US" dirty="0">
                <a:latin typeface="Cambria Math" pitchFamily="18" charset="0"/>
                <a:ea typeface="Cambria Math" pitchFamily="18" charset="0"/>
              </a:rPr>
              <a:t>4 = (½) (½)= </a:t>
            </a:r>
            <a:r>
              <a:rPr lang="en-US" i="1" dirty="0">
                <a:ea typeface="Cambria Math" pitchFamily="18" charset="0"/>
              </a:rPr>
              <a:t>p</a:t>
            </a:r>
            <a:r>
              <a:rPr lang="en-US" dirty="0">
                <a:ea typeface="Cambria Math" pitchFamily="18" charset="0"/>
              </a:rPr>
              <a:t>(</a:t>
            </a:r>
            <a:r>
              <a:rPr lang="en-US" i="1" dirty="0">
                <a:ea typeface="Cambria Math" pitchFamily="18" charset="0"/>
              </a:rPr>
              <a:t>E</a:t>
            </a:r>
            <a:r>
              <a:rPr lang="en-US" dirty="0">
                <a:ea typeface="Cambria Math" pitchFamily="18" charset="0"/>
              </a:rPr>
              <a:t>)</a:t>
            </a:r>
            <a:r>
              <a:rPr lang="en-US" dirty="0">
                <a:latin typeface="Cambria Math" pitchFamily="18" charset="0"/>
                <a:ea typeface="Cambria Math" pitchFamily="18" charset="0"/>
              </a:rPr>
              <a:t> </a:t>
            </a:r>
            <a:r>
              <a:rPr lang="en-US" i="1" dirty="0">
                <a:ea typeface="Cambria Math" pitchFamily="18" charset="0"/>
              </a:rPr>
              <a:t>p</a:t>
            </a:r>
            <a:r>
              <a:rPr lang="en-US" dirty="0">
                <a:latin typeface="Cambria Math" pitchFamily="18" charset="0"/>
                <a:ea typeface="Cambria Math" pitchFamily="18" charset="0"/>
              </a:rPr>
              <a:t>(</a:t>
            </a:r>
            <a:r>
              <a:rPr lang="en-US" i="1" dirty="0">
                <a:ea typeface="Cambria Math" pitchFamily="18" charset="0"/>
              </a:rPr>
              <a:t>F</a:t>
            </a:r>
            <a:r>
              <a:rPr lang="en-US" dirty="0">
                <a:latin typeface="Cambria Math" pitchFamily="18" charset="0"/>
                <a:ea typeface="Cambria Math" pitchFamily="18" charset="0"/>
              </a:rPr>
              <a:t>) </a:t>
            </a:r>
            <a:endParaRPr lang="en-US" dirty="0">
              <a:ea typeface="Cambria Math" pitchFamily="18" charset="0"/>
            </a:endParaRPr>
          </a:p>
          <a:p>
            <a:endParaRPr lang="en-US" dirty="0"/>
          </a:p>
          <a:p>
            <a:endParaRPr lang="en-US" i="1" dirty="0">
              <a:latin typeface="Symbol" pitchFamily="18" charset="2"/>
            </a:endParaRPr>
          </a:p>
        </p:txBody>
      </p:sp>
      <p:sp>
        <p:nvSpPr>
          <p:cNvPr id="4" name="TextBox 3"/>
          <p:cNvSpPr txBox="1"/>
          <p:nvPr/>
        </p:nvSpPr>
        <p:spPr>
          <a:xfrm>
            <a:off x="2971800" y="2286000"/>
            <a:ext cx="2667000" cy="369332"/>
          </a:xfrm>
          <a:prstGeom prst="rect">
            <a:avLst/>
          </a:prstGeom>
          <a:noFill/>
        </p:spPr>
        <p:txBody>
          <a:bodyPr wrap="square" rtlCol="0">
            <a:spAutoFit/>
          </a:bodyPr>
          <a:lstStyle/>
          <a:p>
            <a:r>
              <a:rPr lang="en-US" i="1" dirty="0"/>
              <a:t>p(E</a:t>
            </a:r>
            <a:r>
              <a:rPr lang="en-US" dirty="0">
                <a:latin typeface="Cambria Math"/>
                <a:ea typeface="Cambria Math"/>
              </a:rPr>
              <a:t>⋂</a:t>
            </a:r>
            <a:r>
              <a:rPr lang="en-US" i="1" dirty="0"/>
              <a:t>F) = p(E)p(F).</a:t>
            </a:r>
            <a:endParaRPr lang="en-US" dirty="0"/>
          </a:p>
        </p:txBody>
      </p:sp>
      <p:sp>
        <p:nvSpPr>
          <p:cNvPr id="5" name="TextBox 4"/>
          <p:cNvSpPr txBox="1"/>
          <p:nvPr/>
        </p:nvSpPr>
        <p:spPr>
          <a:xfrm>
            <a:off x="2057400" y="4800600"/>
            <a:ext cx="3810000" cy="369332"/>
          </a:xfrm>
          <a:prstGeom prst="rect">
            <a:avLst/>
          </a:prstGeom>
          <a:noFill/>
        </p:spPr>
        <p:txBody>
          <a:bodyPr wrap="square" rtlCol="0">
            <a:spAutoFit/>
          </a:bodyPr>
          <a:lstStyle/>
          <a:p>
            <a:r>
              <a:rPr lang="en-US" i="1" dirty="0">
                <a:ea typeface="Cambria Math" pitchFamily="18" charset="0"/>
              </a:rPr>
              <a:t>p</a:t>
            </a:r>
            <a:r>
              <a:rPr lang="en-US" dirty="0">
                <a:ea typeface="Cambria Math" pitchFamily="18" charset="0"/>
              </a:rPr>
              <a:t>(</a:t>
            </a:r>
            <a:r>
              <a:rPr lang="en-US" i="1" dirty="0">
                <a:ea typeface="Cambria Math" pitchFamily="18" charset="0"/>
              </a:rPr>
              <a:t>E</a:t>
            </a:r>
            <a:r>
              <a:rPr lang="en-US" dirty="0">
                <a:ea typeface="Cambria Math" pitchFamily="18" charset="0"/>
              </a:rPr>
              <a:t>)</a:t>
            </a:r>
            <a:r>
              <a:rPr lang="en-US" dirty="0">
                <a:latin typeface="Cambria Math" pitchFamily="18" charset="0"/>
                <a:ea typeface="Cambria Math" pitchFamily="18" charset="0"/>
              </a:rPr>
              <a:t> = </a:t>
            </a:r>
            <a:r>
              <a:rPr lang="en-US" i="1" dirty="0">
                <a:ea typeface="Cambria Math" pitchFamily="18" charset="0"/>
              </a:rPr>
              <a:t>p</a:t>
            </a:r>
            <a:r>
              <a:rPr lang="en-US" dirty="0">
                <a:latin typeface="Cambria Math" pitchFamily="18" charset="0"/>
                <a:ea typeface="Cambria Math" pitchFamily="18" charset="0"/>
              </a:rPr>
              <a:t>(</a:t>
            </a:r>
            <a:r>
              <a:rPr lang="en-US" i="1" dirty="0">
                <a:ea typeface="Cambria Math" pitchFamily="18" charset="0"/>
              </a:rPr>
              <a:t>F</a:t>
            </a:r>
            <a:r>
              <a:rPr lang="en-US" dirty="0">
                <a:latin typeface="Cambria Math" pitchFamily="18" charset="0"/>
                <a:ea typeface="Cambria Math" pitchFamily="18" charset="0"/>
              </a:rPr>
              <a:t>) = 8/16 = ½.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a:t>
            </a:r>
          </a:p>
        </p:txBody>
      </p:sp>
      <p:sp>
        <p:nvSpPr>
          <p:cNvPr id="3" name="Content Placeholder 2"/>
          <p:cNvSpPr>
            <a:spLocks noGrp="1"/>
          </p:cNvSpPr>
          <p:nvPr>
            <p:ph idx="1"/>
          </p:nvPr>
        </p:nvSpPr>
        <p:spPr/>
        <p:txBody>
          <a:bodyPr/>
          <a:lstStyle/>
          <a:p>
            <a:pPr>
              <a:buNone/>
            </a:pPr>
            <a:r>
              <a:rPr lang="en-US" b="1" dirty="0"/>
              <a:t>   Example</a:t>
            </a:r>
            <a:r>
              <a:rPr lang="en-US" dirty="0"/>
              <a:t>: Assume  (as in the previous example) that each of the four ways a family can have two children (</a:t>
            </a:r>
            <a:r>
              <a:rPr lang="en-US" i="1" dirty="0"/>
              <a:t>BB</a:t>
            </a:r>
            <a:r>
              <a:rPr lang="en-US" dirty="0"/>
              <a:t>, </a:t>
            </a:r>
            <a:r>
              <a:rPr lang="en-US" i="1" dirty="0"/>
              <a:t>GG</a:t>
            </a:r>
            <a:r>
              <a:rPr lang="en-US" dirty="0"/>
              <a:t>, </a:t>
            </a:r>
            <a:r>
              <a:rPr lang="en-US" i="1" dirty="0"/>
              <a:t>BG</a:t>
            </a:r>
            <a:r>
              <a:rPr lang="en-US" dirty="0"/>
              <a:t>,</a:t>
            </a:r>
            <a:r>
              <a:rPr lang="en-US" i="1" dirty="0"/>
              <a:t>GB</a:t>
            </a:r>
            <a:r>
              <a:rPr lang="en-US" dirty="0"/>
              <a:t>) is equally likely. Are the events </a:t>
            </a:r>
            <a:r>
              <a:rPr lang="en-US" i="1" dirty="0"/>
              <a:t>E</a:t>
            </a:r>
            <a:r>
              <a:rPr lang="en-US" dirty="0"/>
              <a:t>, that a family with two children has two boys, and </a:t>
            </a:r>
            <a:r>
              <a:rPr lang="en-US" i="1" dirty="0"/>
              <a:t>F</a:t>
            </a:r>
            <a:r>
              <a:rPr lang="en-US" dirty="0"/>
              <a:t>, that a family with two children has at least one boy, independent?</a:t>
            </a:r>
          </a:p>
          <a:p>
            <a:pPr>
              <a:buNone/>
            </a:pPr>
            <a:r>
              <a:rPr lang="en-US" b="1" dirty="0"/>
              <a:t>   Solution</a:t>
            </a:r>
            <a:r>
              <a:rPr lang="en-US" dirty="0"/>
              <a:t>: Because </a:t>
            </a:r>
            <a:r>
              <a:rPr lang="en-US" i="1" dirty="0"/>
              <a:t>E</a:t>
            </a:r>
            <a:r>
              <a:rPr lang="en-US" dirty="0"/>
              <a:t> = {</a:t>
            </a:r>
            <a:r>
              <a:rPr lang="en-US" i="1" dirty="0"/>
              <a:t>BB</a:t>
            </a:r>
            <a:r>
              <a:rPr lang="en-US" dirty="0"/>
              <a:t>}, </a:t>
            </a:r>
            <a:r>
              <a:rPr lang="en-US" i="1" dirty="0"/>
              <a:t>p</a:t>
            </a:r>
            <a:r>
              <a:rPr lang="en-US" dirty="0"/>
              <a:t>(</a:t>
            </a:r>
            <a:r>
              <a:rPr lang="en-US" i="1" dirty="0"/>
              <a:t>E</a:t>
            </a:r>
            <a:r>
              <a:rPr lang="en-US" dirty="0"/>
              <a:t>) = </a:t>
            </a:r>
            <a:r>
              <a:rPr lang="en-US" dirty="0">
                <a:latin typeface="Cambria Math" pitchFamily="18" charset="0"/>
                <a:ea typeface="Cambria Math" pitchFamily="18" charset="0"/>
              </a:rPr>
              <a:t>1/4</a:t>
            </a:r>
            <a:r>
              <a:rPr lang="en-US" dirty="0"/>
              <a:t>.  We saw previously that that </a:t>
            </a:r>
            <a:r>
              <a:rPr lang="en-US" i="1" dirty="0"/>
              <a:t>p</a:t>
            </a:r>
            <a:r>
              <a:rPr lang="en-US" dirty="0"/>
              <a:t>(</a:t>
            </a:r>
            <a:r>
              <a:rPr lang="en-US" i="1" dirty="0"/>
              <a:t>F</a:t>
            </a:r>
            <a:r>
              <a:rPr lang="en-US" dirty="0"/>
              <a:t>) = </a:t>
            </a:r>
            <a:r>
              <a:rPr lang="en-US" dirty="0">
                <a:latin typeface="Cambria Math" pitchFamily="18" charset="0"/>
                <a:ea typeface="Cambria Math" pitchFamily="18" charset="0"/>
              </a:rPr>
              <a:t>3/4 </a:t>
            </a:r>
            <a:r>
              <a:rPr lang="en-US" dirty="0"/>
              <a:t>and  </a:t>
            </a:r>
            <a:r>
              <a:rPr lang="en-US" i="1" dirty="0"/>
              <a:t>p</a:t>
            </a:r>
            <a:r>
              <a:rPr lang="en-US" dirty="0"/>
              <a:t>(</a:t>
            </a:r>
            <a:r>
              <a:rPr lang="en-US" i="1" dirty="0"/>
              <a:t>E</a:t>
            </a:r>
            <a:r>
              <a:rPr lang="en-US" dirty="0">
                <a:latin typeface="Cambria Math"/>
                <a:ea typeface="Cambria Math"/>
              </a:rPr>
              <a:t>⋂</a:t>
            </a:r>
            <a:r>
              <a:rPr lang="en-US" i="1" dirty="0"/>
              <a:t>F</a:t>
            </a:r>
            <a:r>
              <a:rPr lang="en-US" dirty="0"/>
              <a:t>)=</a:t>
            </a:r>
            <a:r>
              <a:rPr lang="en-US" dirty="0">
                <a:latin typeface="Cambria Math" pitchFamily="18" charset="0"/>
                <a:ea typeface="Cambria Math" pitchFamily="18" charset="0"/>
              </a:rPr>
              <a:t>1/4</a:t>
            </a:r>
            <a:r>
              <a:rPr lang="en-US" dirty="0"/>
              <a:t>. The events  </a:t>
            </a:r>
            <a:r>
              <a:rPr lang="en-US" i="1" dirty="0"/>
              <a:t>E</a:t>
            </a:r>
            <a:r>
              <a:rPr lang="en-US" dirty="0"/>
              <a:t> and </a:t>
            </a:r>
            <a:r>
              <a:rPr lang="en-US" i="1" dirty="0"/>
              <a:t>F</a:t>
            </a:r>
            <a:r>
              <a:rPr lang="en-US" dirty="0"/>
              <a:t> are not independent since</a:t>
            </a:r>
          </a:p>
          <a:p>
            <a:pPr>
              <a:buNone/>
            </a:pPr>
            <a:r>
              <a:rPr lang="en-US" dirty="0">
                <a:latin typeface="Cambria Math"/>
                <a:ea typeface="Cambria Math"/>
              </a:rPr>
              <a:t>             </a:t>
            </a:r>
            <a:r>
              <a:rPr lang="en-US" i="1" dirty="0"/>
              <a:t> p</a:t>
            </a:r>
            <a:r>
              <a:rPr lang="en-US" dirty="0"/>
              <a:t>(</a:t>
            </a:r>
            <a:r>
              <a:rPr lang="en-US" i="1" dirty="0"/>
              <a:t>E</a:t>
            </a:r>
            <a:r>
              <a:rPr lang="en-US" dirty="0"/>
              <a:t>) p(</a:t>
            </a:r>
            <a:r>
              <a:rPr lang="en-US" i="1" dirty="0"/>
              <a:t>F</a:t>
            </a:r>
            <a:r>
              <a:rPr lang="en-US" dirty="0"/>
              <a:t>) = </a:t>
            </a:r>
            <a:r>
              <a:rPr lang="en-US" dirty="0">
                <a:latin typeface="Cambria Math" pitchFamily="18" charset="0"/>
                <a:ea typeface="Cambria Math" pitchFamily="18" charset="0"/>
              </a:rPr>
              <a:t>3</a:t>
            </a:r>
            <a:r>
              <a:rPr lang="en-US" dirty="0"/>
              <a:t>/</a:t>
            </a:r>
            <a:r>
              <a:rPr lang="en-US" dirty="0">
                <a:latin typeface="Cambria Math" pitchFamily="18" charset="0"/>
                <a:ea typeface="Cambria Math" pitchFamily="18" charset="0"/>
              </a:rPr>
              <a:t>16</a:t>
            </a:r>
            <a:r>
              <a:rPr lang="en-US" dirty="0">
                <a:latin typeface="Cambria Math"/>
                <a:ea typeface="Cambria Math"/>
              </a:rPr>
              <a:t> ≠</a:t>
            </a:r>
            <a:r>
              <a:rPr lang="en-US" i="1" dirty="0"/>
              <a:t> </a:t>
            </a:r>
            <a:r>
              <a:rPr lang="en-US" dirty="0">
                <a:latin typeface="Cambria Math" pitchFamily="18" charset="0"/>
                <a:ea typeface="Cambria Math" pitchFamily="18" charset="0"/>
              </a:rPr>
              <a:t>1/4</a:t>
            </a:r>
            <a:r>
              <a:rPr lang="en-US" dirty="0"/>
              <a:t>=</a:t>
            </a:r>
            <a:r>
              <a:rPr lang="en-US" i="1" dirty="0"/>
              <a:t> p(E</a:t>
            </a:r>
            <a:r>
              <a:rPr lang="en-US" dirty="0">
                <a:latin typeface="Cambria Math"/>
                <a:ea typeface="Cambria Math"/>
              </a:rPr>
              <a:t>⋂</a:t>
            </a:r>
            <a:r>
              <a:rPr lang="en-US" i="1" dirty="0"/>
              <a:t>F</a:t>
            </a:r>
            <a:r>
              <a:rPr lang="en-US" dirty="0"/>
              <a:t>)</a:t>
            </a:r>
            <a:r>
              <a:rPr lang="en-US" dirty="0">
                <a:latin typeface="Cambria Math"/>
                <a:ea typeface="Cambria Math"/>
              </a:rPr>
              <a:t> </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Pairwise</a:t>
            </a:r>
            <a:r>
              <a:rPr lang="en-US" dirty="0"/>
              <a:t> and Mutual Independence</a:t>
            </a:r>
          </a:p>
        </p:txBody>
      </p:sp>
      <p:sp>
        <p:nvSpPr>
          <p:cNvPr id="3" name="Content Placeholder 2"/>
          <p:cNvSpPr>
            <a:spLocks noGrp="1"/>
          </p:cNvSpPr>
          <p:nvPr>
            <p:ph idx="1"/>
          </p:nvPr>
        </p:nvSpPr>
        <p:spPr/>
        <p:txBody>
          <a:bodyPr/>
          <a:lstStyle/>
          <a:p>
            <a:pPr>
              <a:buNone/>
            </a:pPr>
            <a:r>
              <a:rPr lang="en-US" b="1" dirty="0"/>
              <a:t>   Definition</a:t>
            </a:r>
            <a:r>
              <a:rPr lang="en-US" dirty="0"/>
              <a:t>: The events </a:t>
            </a:r>
            <a:r>
              <a:rPr lang="en-US" i="1" dirty="0"/>
              <a:t>E</a:t>
            </a:r>
            <a:r>
              <a:rPr lang="en-US" baseline="-25000" dirty="0">
                <a:latin typeface="Cambria Math" pitchFamily="18" charset="0"/>
                <a:ea typeface="Cambria Math" pitchFamily="18" charset="0"/>
              </a:rPr>
              <a:t>1</a:t>
            </a:r>
            <a:r>
              <a:rPr lang="en-US" dirty="0"/>
              <a:t>, </a:t>
            </a:r>
            <a:r>
              <a:rPr lang="en-US" i="1" dirty="0"/>
              <a:t>E</a:t>
            </a:r>
            <a:r>
              <a:rPr lang="en-US" baseline="-25000" dirty="0">
                <a:latin typeface="Cambria Math" pitchFamily="18" charset="0"/>
                <a:ea typeface="Cambria Math" pitchFamily="18" charset="0"/>
              </a:rPr>
              <a:t>2</a:t>
            </a:r>
            <a:r>
              <a:rPr lang="en-US" dirty="0"/>
              <a:t>, …, </a:t>
            </a:r>
            <a:r>
              <a:rPr lang="en-US" i="1" dirty="0"/>
              <a:t>E</a:t>
            </a:r>
            <a:r>
              <a:rPr lang="en-US" i="1" baseline="-25000" dirty="0"/>
              <a:t>n</a:t>
            </a:r>
            <a:r>
              <a:rPr lang="en-US" dirty="0"/>
              <a:t> are </a:t>
            </a:r>
            <a:r>
              <a:rPr lang="en-US" i="1" dirty="0" err="1"/>
              <a:t>pairwise</a:t>
            </a:r>
            <a:r>
              <a:rPr lang="en-US" i="1" dirty="0"/>
              <a:t> independent</a:t>
            </a:r>
            <a:r>
              <a:rPr lang="en-US" dirty="0"/>
              <a:t> if and only if </a:t>
            </a:r>
            <a:r>
              <a:rPr lang="en-US" dirty="0">
                <a:ea typeface="Cambria Math" pitchFamily="18" charset="0"/>
              </a:rPr>
              <a:t> </a:t>
            </a:r>
            <a:r>
              <a:rPr lang="en-US" i="1" dirty="0">
                <a:ea typeface="Cambria Math" pitchFamily="18" charset="0"/>
              </a:rPr>
              <a:t>p</a:t>
            </a:r>
            <a:r>
              <a:rPr lang="en-US" dirty="0">
                <a:ea typeface="Cambria Math" pitchFamily="18" charset="0"/>
              </a:rPr>
              <a:t>(</a:t>
            </a:r>
            <a:r>
              <a:rPr lang="en-US" i="1" dirty="0" err="1"/>
              <a:t>E</a:t>
            </a:r>
            <a:r>
              <a:rPr lang="en-US" i="1" baseline="-25000" dirty="0" err="1"/>
              <a:t>i</a:t>
            </a:r>
            <a:r>
              <a:rPr lang="en-US" dirty="0" err="1">
                <a:latin typeface="Cambria Math"/>
                <a:ea typeface="Cambria Math"/>
              </a:rPr>
              <a:t>⋂</a:t>
            </a:r>
            <a:r>
              <a:rPr lang="en-US" i="1" dirty="0" err="1"/>
              <a:t>E</a:t>
            </a:r>
            <a:r>
              <a:rPr lang="en-US" i="1" baseline="-25000" dirty="0" err="1"/>
              <a:t>j</a:t>
            </a:r>
            <a:r>
              <a:rPr lang="en-US" dirty="0">
                <a:ea typeface="Cambria Math" pitchFamily="18" charset="0"/>
              </a:rPr>
              <a:t>) = </a:t>
            </a:r>
            <a:r>
              <a:rPr lang="en-US" i="1" dirty="0"/>
              <a:t>p</a:t>
            </a:r>
            <a:r>
              <a:rPr lang="en-US" dirty="0"/>
              <a:t>(</a:t>
            </a:r>
            <a:r>
              <a:rPr lang="en-US" i="1" dirty="0" err="1"/>
              <a:t>E</a:t>
            </a:r>
            <a:r>
              <a:rPr lang="en-US" i="1" baseline="-25000" dirty="0" err="1"/>
              <a:t>i</a:t>
            </a:r>
            <a:r>
              <a:rPr lang="en-US" dirty="0"/>
              <a:t>) p(</a:t>
            </a:r>
            <a:r>
              <a:rPr lang="en-US" i="1" dirty="0" err="1"/>
              <a:t>E</a:t>
            </a:r>
            <a:r>
              <a:rPr lang="en-US" i="1" baseline="-25000" dirty="0" err="1"/>
              <a:t>j</a:t>
            </a:r>
            <a:r>
              <a:rPr lang="en-US" dirty="0"/>
              <a:t>) for all pairs </a:t>
            </a:r>
            <a:r>
              <a:rPr lang="en-US" i="1" dirty="0" err="1"/>
              <a:t>i</a:t>
            </a:r>
            <a:r>
              <a:rPr lang="en-US" dirty="0"/>
              <a:t> and </a:t>
            </a:r>
            <a:r>
              <a:rPr lang="en-US" i="1" dirty="0"/>
              <a:t>j</a:t>
            </a:r>
            <a:r>
              <a:rPr lang="en-US" dirty="0"/>
              <a:t> with </a:t>
            </a:r>
            <a:r>
              <a:rPr lang="en-US" i="1" dirty="0" err="1"/>
              <a:t>i</a:t>
            </a:r>
            <a:r>
              <a:rPr lang="en-US" i="1" dirty="0"/>
              <a:t> </a:t>
            </a:r>
            <a:r>
              <a:rPr lang="en-US" dirty="0">
                <a:latin typeface="Cambria Math"/>
                <a:ea typeface="Cambria Math"/>
              </a:rPr>
              <a:t>≤</a:t>
            </a:r>
            <a:r>
              <a:rPr lang="en-US" i="1" dirty="0"/>
              <a:t> j </a:t>
            </a:r>
            <a:r>
              <a:rPr lang="en-US" dirty="0">
                <a:latin typeface="Cambria Math"/>
                <a:ea typeface="Cambria Math"/>
              </a:rPr>
              <a:t>≤ </a:t>
            </a:r>
            <a:r>
              <a:rPr lang="en-US" i="1" dirty="0"/>
              <a:t>n</a:t>
            </a:r>
            <a:r>
              <a:rPr lang="en-US" dirty="0"/>
              <a:t>.</a:t>
            </a:r>
          </a:p>
          <a:p>
            <a:pPr>
              <a:buNone/>
            </a:pPr>
            <a:endParaRPr lang="en-US" dirty="0"/>
          </a:p>
          <a:p>
            <a:pPr>
              <a:buNone/>
            </a:pPr>
            <a:r>
              <a:rPr lang="en-US" dirty="0"/>
              <a:t>   The events are </a:t>
            </a:r>
            <a:r>
              <a:rPr lang="en-US" i="1" dirty="0"/>
              <a:t>mutually independent </a:t>
            </a:r>
            <a:r>
              <a:rPr lang="en-US" dirty="0"/>
              <a:t>if</a:t>
            </a:r>
          </a:p>
          <a:p>
            <a:endParaRPr lang="en-US" dirty="0"/>
          </a:p>
          <a:p>
            <a:pPr>
              <a:buNone/>
            </a:pPr>
            <a:r>
              <a:rPr lang="en-US" dirty="0"/>
              <a:t>    whenever </a:t>
            </a:r>
            <a:r>
              <a:rPr lang="en-US" i="1" dirty="0" err="1"/>
              <a:t>i</a:t>
            </a:r>
            <a:r>
              <a:rPr lang="en-US" i="1" baseline="-25000" dirty="0" err="1"/>
              <a:t>j</a:t>
            </a:r>
            <a:r>
              <a:rPr lang="en-US" dirty="0"/>
              <a:t>, </a:t>
            </a:r>
            <a:r>
              <a:rPr lang="en-US" i="1" dirty="0"/>
              <a:t>j</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a:t>
            </a:r>
            <a:r>
              <a:rPr lang="en-US" i="1" dirty="0"/>
              <a:t>m</a:t>
            </a:r>
            <a:r>
              <a:rPr lang="en-US" dirty="0"/>
              <a:t>, are integers with </a:t>
            </a:r>
          </a:p>
          <a:p>
            <a:pPr>
              <a:buNone/>
            </a:pPr>
            <a:r>
              <a:rPr lang="en-US" dirty="0"/>
              <a:t>             </a:t>
            </a:r>
            <a:r>
              <a:rPr lang="en-US" dirty="0">
                <a:latin typeface="Cambria Math" pitchFamily="18" charset="0"/>
                <a:ea typeface="Cambria Math" pitchFamily="18" charset="0"/>
              </a:rPr>
              <a:t>1</a:t>
            </a:r>
            <a:r>
              <a:rPr lang="en-US" dirty="0">
                <a:latin typeface="Cambria Math"/>
                <a:ea typeface="Cambria Math"/>
              </a:rPr>
              <a:t> ≤ </a:t>
            </a:r>
            <a:r>
              <a:rPr lang="en-US" i="1" dirty="0"/>
              <a:t>i</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 &lt; </a:t>
            </a:r>
            <a:r>
              <a:rPr lang="en-US" i="1" dirty="0"/>
              <a:t>i</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&lt;</a:t>
            </a:r>
            <a:r>
              <a:rPr lang="en-US" dirty="0">
                <a:latin typeface="Cambria Math"/>
                <a:ea typeface="Cambria Math"/>
              </a:rPr>
              <a:t>∙∙∙</a:t>
            </a:r>
            <a:r>
              <a:rPr lang="en-US" dirty="0">
                <a:latin typeface="Cambria Math" pitchFamily="18" charset="0"/>
                <a:ea typeface="Cambria Math" pitchFamily="18" charset="0"/>
              </a:rPr>
              <a:t> &lt;</a:t>
            </a:r>
            <a:r>
              <a:rPr lang="en-US" i="1" dirty="0"/>
              <a:t> </a:t>
            </a:r>
            <a:r>
              <a:rPr lang="en-US" i="1" dirty="0" err="1"/>
              <a:t>i</a:t>
            </a:r>
            <a:r>
              <a:rPr lang="en-US" i="1" baseline="-25000" dirty="0" err="1"/>
              <a:t>m</a:t>
            </a:r>
            <a:r>
              <a:rPr lang="en-US" i="1" dirty="0"/>
              <a:t> </a:t>
            </a:r>
            <a:r>
              <a:rPr lang="en-US" dirty="0">
                <a:latin typeface="Cambria Math"/>
                <a:ea typeface="Cambria Math"/>
              </a:rPr>
              <a:t>≤ </a:t>
            </a:r>
            <a:r>
              <a:rPr lang="en-US" i="1" dirty="0"/>
              <a:t>n</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and </a:t>
            </a:r>
            <a:r>
              <a:rPr lang="en-US" i="1" dirty="0">
                <a:ea typeface="Cambria Math" pitchFamily="18" charset="0"/>
              </a:rPr>
              <a:t>m</a:t>
            </a:r>
            <a:r>
              <a:rPr lang="en-US" dirty="0">
                <a:latin typeface="Cambria Math" pitchFamily="18" charset="0"/>
                <a:ea typeface="Cambria Math" pitchFamily="18" charset="0"/>
              </a:rPr>
              <a:t> </a:t>
            </a:r>
            <a:r>
              <a:rPr lang="en-US" dirty="0">
                <a:latin typeface="Cambria Math"/>
                <a:ea typeface="Cambria Math"/>
              </a:rPr>
              <a:t>≥ 2.</a:t>
            </a:r>
            <a:endParaRPr lang="en-US" baseline="-25000"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066800" y="4191000"/>
            <a:ext cx="6872288" cy="3214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Assigning Probabilities</a:t>
            </a:r>
          </a:p>
          <a:p>
            <a:r>
              <a:rPr lang="en-US" dirty="0"/>
              <a:t>Probabilities of Complements and Unions of Events</a:t>
            </a:r>
          </a:p>
          <a:p>
            <a:r>
              <a:rPr lang="en-US" dirty="0"/>
              <a:t>Conditional Probability </a:t>
            </a:r>
          </a:p>
          <a:p>
            <a:r>
              <a:rPr lang="en-US" dirty="0"/>
              <a:t>Independence</a:t>
            </a:r>
          </a:p>
          <a:p>
            <a:r>
              <a:rPr lang="en-US" dirty="0"/>
              <a:t>Random Variables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Variables</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A </a:t>
            </a:r>
            <a:r>
              <a:rPr lang="en-US" i="1" dirty="0"/>
              <a:t>random variable</a:t>
            </a:r>
            <a:r>
              <a:rPr lang="en-US" dirty="0"/>
              <a:t> is a function from the sample space of an experiment to the set of real numbers. That is, a random variable assigns a real number to each possible outcome.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Variables</a:t>
            </a:r>
          </a:p>
        </p:txBody>
      </p:sp>
      <p:sp>
        <p:nvSpPr>
          <p:cNvPr id="3" name="Content Placeholder 2"/>
          <p:cNvSpPr>
            <a:spLocks noGrp="1"/>
          </p:cNvSpPr>
          <p:nvPr>
            <p:ph idx="1"/>
          </p:nvPr>
        </p:nvSpPr>
        <p:spPr/>
        <p:txBody>
          <a:bodyPr>
            <a:normAutofit fontScale="85000" lnSpcReduction="10000"/>
          </a:bodyPr>
          <a:lstStyle/>
          <a:p>
            <a:pPr>
              <a:buNone/>
            </a:pPr>
            <a:r>
              <a:rPr lang="en-US" b="1" dirty="0"/>
              <a:t>    Definition</a:t>
            </a:r>
            <a:r>
              <a:rPr lang="en-US" dirty="0"/>
              <a:t>: The </a:t>
            </a:r>
            <a:r>
              <a:rPr lang="en-US" i="1" dirty="0"/>
              <a:t>distribution</a:t>
            </a:r>
            <a:r>
              <a:rPr lang="en-US" dirty="0"/>
              <a:t> of a random variable </a:t>
            </a:r>
            <a:r>
              <a:rPr lang="en-US" i="1" dirty="0"/>
              <a:t>X</a:t>
            </a:r>
            <a:r>
              <a:rPr lang="en-US" dirty="0"/>
              <a:t> on a sample space </a:t>
            </a:r>
            <a:r>
              <a:rPr lang="en-US" i="1" dirty="0"/>
              <a:t>S</a:t>
            </a:r>
            <a:r>
              <a:rPr lang="en-US" dirty="0"/>
              <a:t> is the set of pairs (</a:t>
            </a:r>
            <a:r>
              <a:rPr lang="en-US" i="1" dirty="0"/>
              <a:t>r</a:t>
            </a:r>
            <a:r>
              <a:rPr lang="en-US" dirty="0"/>
              <a:t>, </a:t>
            </a:r>
            <a:r>
              <a:rPr lang="en-US" i="1" dirty="0"/>
              <a:t>p</a:t>
            </a:r>
            <a:r>
              <a:rPr lang="en-US" dirty="0"/>
              <a:t>(</a:t>
            </a:r>
            <a:r>
              <a:rPr lang="en-US" i="1" dirty="0"/>
              <a:t>X</a:t>
            </a:r>
            <a:r>
              <a:rPr lang="en-US" dirty="0"/>
              <a:t> = </a:t>
            </a:r>
            <a:r>
              <a:rPr lang="en-US" i="1" dirty="0"/>
              <a:t>r</a:t>
            </a:r>
            <a:r>
              <a:rPr lang="en-US" dirty="0"/>
              <a:t>)) for all </a:t>
            </a:r>
            <a:r>
              <a:rPr lang="en-US" i="1" dirty="0"/>
              <a:t>r</a:t>
            </a:r>
            <a:r>
              <a:rPr lang="en-US" dirty="0"/>
              <a:t> </a:t>
            </a:r>
            <a:r>
              <a:rPr lang="en-US" dirty="0">
                <a:latin typeface="Cambria Math"/>
                <a:ea typeface="Cambria Math"/>
              </a:rPr>
              <a:t>∊</a:t>
            </a:r>
            <a:r>
              <a:rPr lang="en-US" dirty="0"/>
              <a:t> </a:t>
            </a:r>
            <a:r>
              <a:rPr lang="en-US" i="1" dirty="0"/>
              <a:t>X</a:t>
            </a:r>
            <a:r>
              <a:rPr lang="en-US" dirty="0"/>
              <a:t>(</a:t>
            </a:r>
            <a:r>
              <a:rPr lang="en-US" i="1" dirty="0"/>
              <a:t>S</a:t>
            </a:r>
            <a:r>
              <a:rPr lang="en-US" dirty="0"/>
              <a:t>), where </a:t>
            </a:r>
            <a:r>
              <a:rPr lang="en-US" i="1" dirty="0"/>
              <a:t>p</a:t>
            </a:r>
            <a:r>
              <a:rPr lang="en-US" dirty="0"/>
              <a:t>(</a:t>
            </a:r>
            <a:r>
              <a:rPr lang="en-US" i="1" dirty="0"/>
              <a:t>X</a:t>
            </a:r>
            <a:r>
              <a:rPr lang="en-US" dirty="0"/>
              <a:t> = </a:t>
            </a:r>
            <a:r>
              <a:rPr lang="en-US" i="1" dirty="0"/>
              <a:t>r</a:t>
            </a:r>
            <a:r>
              <a:rPr lang="en-US" dirty="0"/>
              <a:t>) is the probability that </a:t>
            </a:r>
            <a:r>
              <a:rPr lang="en-US" i="1" dirty="0"/>
              <a:t>X</a:t>
            </a:r>
            <a:r>
              <a:rPr lang="en-US" dirty="0"/>
              <a:t> takes the value </a:t>
            </a:r>
            <a:r>
              <a:rPr lang="en-US" i="1" dirty="0"/>
              <a:t>r</a:t>
            </a:r>
            <a:r>
              <a:rPr lang="en-US" dirty="0"/>
              <a:t>. </a:t>
            </a:r>
          </a:p>
          <a:p>
            <a:pPr>
              <a:buNone/>
            </a:pPr>
            <a:endParaRPr lang="en-US" dirty="0"/>
          </a:p>
          <a:p>
            <a:pPr>
              <a:buNone/>
            </a:pPr>
            <a:r>
              <a:rPr lang="en-US" b="1" dirty="0"/>
              <a:t>    Example</a:t>
            </a:r>
            <a:r>
              <a:rPr lang="en-US" dirty="0"/>
              <a:t>: Suppose that a coin is flipped three times. Let </a:t>
            </a:r>
            <a:r>
              <a:rPr lang="en-US" i="1" dirty="0"/>
              <a:t>X</a:t>
            </a:r>
            <a:r>
              <a:rPr lang="en-US" dirty="0"/>
              <a:t>(</a:t>
            </a:r>
            <a:r>
              <a:rPr lang="en-US" i="1" dirty="0"/>
              <a:t>t</a:t>
            </a:r>
            <a:r>
              <a:rPr lang="en-US" dirty="0"/>
              <a:t>) be the random variable that equals the number of heads that appear when </a:t>
            </a:r>
            <a:r>
              <a:rPr lang="en-US" i="1" dirty="0"/>
              <a:t>t</a:t>
            </a:r>
            <a:r>
              <a:rPr lang="en-US" dirty="0"/>
              <a:t> is the outcome. Then </a:t>
            </a:r>
            <a:r>
              <a:rPr lang="en-US" i="1" dirty="0"/>
              <a:t>X</a:t>
            </a:r>
            <a:r>
              <a:rPr lang="en-US" dirty="0"/>
              <a:t>(</a:t>
            </a:r>
            <a:r>
              <a:rPr lang="en-US" i="1" dirty="0"/>
              <a:t>t</a:t>
            </a:r>
            <a:r>
              <a:rPr lang="en-US" dirty="0"/>
              <a:t>) takes on the following values:</a:t>
            </a:r>
          </a:p>
          <a:p>
            <a:pPr lvl="1">
              <a:buNone/>
            </a:pPr>
            <a:r>
              <a:rPr lang="en-US" i="1" dirty="0">
                <a:ea typeface="Cambria Math" pitchFamily="18" charset="0"/>
              </a:rPr>
              <a:t>X</a:t>
            </a:r>
            <a:r>
              <a:rPr lang="en-US" dirty="0">
                <a:ea typeface="Cambria Math" pitchFamily="18" charset="0"/>
              </a:rPr>
              <a:t>(</a:t>
            </a:r>
            <a:r>
              <a:rPr lang="en-US" i="1" dirty="0">
                <a:ea typeface="Cambria Math" pitchFamily="18" charset="0"/>
              </a:rPr>
              <a:t>HHH</a:t>
            </a:r>
            <a:r>
              <a:rPr lang="en-US" dirty="0">
                <a:ea typeface="Cambria Math" pitchFamily="18" charset="0"/>
              </a:rPr>
              <a:t>) = </a:t>
            </a:r>
            <a:r>
              <a:rPr lang="en-US" dirty="0">
                <a:latin typeface="Cambria Math" pitchFamily="18" charset="0"/>
                <a:ea typeface="Cambria Math" pitchFamily="18" charset="0"/>
              </a:rPr>
              <a:t>3, </a:t>
            </a:r>
            <a:r>
              <a:rPr lang="en-US" i="1" dirty="0">
                <a:ea typeface="Cambria Math" pitchFamily="18" charset="0"/>
              </a:rPr>
              <a:t>X</a:t>
            </a:r>
            <a:r>
              <a:rPr lang="en-US" dirty="0">
                <a:ea typeface="Cambria Math" pitchFamily="18" charset="0"/>
              </a:rPr>
              <a:t>(</a:t>
            </a:r>
            <a:r>
              <a:rPr lang="en-US" i="1" dirty="0">
                <a:ea typeface="Cambria Math" pitchFamily="18" charset="0"/>
              </a:rPr>
              <a:t>TTT</a:t>
            </a:r>
            <a:r>
              <a:rPr lang="en-US" dirty="0">
                <a:ea typeface="Cambria Math" pitchFamily="18" charset="0"/>
              </a:rPr>
              <a:t>) =</a:t>
            </a:r>
            <a:r>
              <a:rPr lang="en-US" dirty="0">
                <a:latin typeface="Cambria Math" pitchFamily="18" charset="0"/>
                <a:ea typeface="Cambria Math" pitchFamily="18" charset="0"/>
              </a:rPr>
              <a:t> 0,</a:t>
            </a:r>
          </a:p>
          <a:p>
            <a:pPr lvl="1">
              <a:buNone/>
            </a:pPr>
            <a:r>
              <a:rPr lang="en-US" i="1" dirty="0">
                <a:ea typeface="Cambria Math" pitchFamily="18" charset="0"/>
              </a:rPr>
              <a:t>X</a:t>
            </a:r>
            <a:r>
              <a:rPr lang="en-US" dirty="0">
                <a:ea typeface="Cambria Math" pitchFamily="18" charset="0"/>
              </a:rPr>
              <a:t>(</a:t>
            </a:r>
            <a:r>
              <a:rPr lang="en-US" i="1" dirty="0">
                <a:ea typeface="Cambria Math" pitchFamily="18" charset="0"/>
              </a:rPr>
              <a:t>HHT</a:t>
            </a:r>
            <a:r>
              <a:rPr lang="en-US" dirty="0">
                <a:ea typeface="Cambria Math" pitchFamily="18" charset="0"/>
              </a:rPr>
              <a:t>) = </a:t>
            </a:r>
            <a:r>
              <a:rPr lang="en-US" i="1" dirty="0">
                <a:ea typeface="Cambria Math" pitchFamily="18" charset="0"/>
              </a:rPr>
              <a:t>X</a:t>
            </a:r>
            <a:r>
              <a:rPr lang="en-US" dirty="0">
                <a:ea typeface="Cambria Math" pitchFamily="18" charset="0"/>
              </a:rPr>
              <a:t>(</a:t>
            </a:r>
            <a:r>
              <a:rPr lang="en-US" i="1" dirty="0">
                <a:ea typeface="Cambria Math" pitchFamily="18" charset="0"/>
              </a:rPr>
              <a:t>HTH</a:t>
            </a:r>
            <a:r>
              <a:rPr lang="en-US" dirty="0">
                <a:ea typeface="Cambria Math" pitchFamily="18" charset="0"/>
              </a:rPr>
              <a:t>) = </a:t>
            </a:r>
            <a:r>
              <a:rPr lang="en-US" i="1" dirty="0">
                <a:ea typeface="Cambria Math" pitchFamily="18" charset="0"/>
              </a:rPr>
              <a:t>X</a:t>
            </a:r>
            <a:r>
              <a:rPr lang="en-US" dirty="0">
                <a:ea typeface="Cambria Math" pitchFamily="18" charset="0"/>
              </a:rPr>
              <a:t>(</a:t>
            </a:r>
            <a:r>
              <a:rPr lang="en-US" i="1" dirty="0">
                <a:ea typeface="Cambria Math" pitchFamily="18" charset="0"/>
              </a:rPr>
              <a:t>THH</a:t>
            </a:r>
            <a:r>
              <a:rPr lang="en-US" dirty="0">
                <a:ea typeface="Cambria Math" pitchFamily="18" charset="0"/>
              </a:rPr>
              <a:t>) = </a:t>
            </a:r>
            <a:r>
              <a:rPr lang="en-US" dirty="0">
                <a:latin typeface="Cambria Math" pitchFamily="18" charset="0"/>
                <a:ea typeface="Cambria Math" pitchFamily="18" charset="0"/>
              </a:rPr>
              <a:t>2,</a:t>
            </a:r>
          </a:p>
          <a:p>
            <a:pPr lvl="1">
              <a:buNone/>
            </a:pPr>
            <a:r>
              <a:rPr lang="en-US" i="1" dirty="0">
                <a:ea typeface="Cambria Math" pitchFamily="18" charset="0"/>
              </a:rPr>
              <a:t>X</a:t>
            </a:r>
            <a:r>
              <a:rPr lang="en-US" dirty="0">
                <a:ea typeface="Cambria Math" pitchFamily="18" charset="0"/>
              </a:rPr>
              <a:t>(</a:t>
            </a:r>
            <a:r>
              <a:rPr lang="en-US" i="1" dirty="0">
                <a:ea typeface="Cambria Math" pitchFamily="18" charset="0"/>
              </a:rPr>
              <a:t>TTH</a:t>
            </a:r>
            <a:r>
              <a:rPr lang="en-US" dirty="0">
                <a:ea typeface="Cambria Math" pitchFamily="18" charset="0"/>
              </a:rPr>
              <a:t>) = </a:t>
            </a:r>
            <a:r>
              <a:rPr lang="en-US" i="1" dirty="0">
                <a:ea typeface="Cambria Math" pitchFamily="18" charset="0"/>
              </a:rPr>
              <a:t>X</a:t>
            </a:r>
            <a:r>
              <a:rPr lang="en-US" dirty="0">
                <a:ea typeface="Cambria Math" pitchFamily="18" charset="0"/>
              </a:rPr>
              <a:t>(</a:t>
            </a:r>
            <a:r>
              <a:rPr lang="en-US" i="1" dirty="0">
                <a:ea typeface="Cambria Math" pitchFamily="18" charset="0"/>
              </a:rPr>
              <a:t>THT</a:t>
            </a:r>
            <a:r>
              <a:rPr lang="en-US" dirty="0">
                <a:ea typeface="Cambria Math" pitchFamily="18" charset="0"/>
              </a:rPr>
              <a:t>) = </a:t>
            </a:r>
            <a:r>
              <a:rPr lang="en-US" i="1" dirty="0">
                <a:ea typeface="Cambria Math" pitchFamily="18" charset="0"/>
              </a:rPr>
              <a:t>X</a:t>
            </a:r>
            <a:r>
              <a:rPr lang="en-US" dirty="0">
                <a:ea typeface="Cambria Math" pitchFamily="18" charset="0"/>
              </a:rPr>
              <a:t>(</a:t>
            </a:r>
            <a:r>
              <a:rPr lang="en-US" i="1" dirty="0">
                <a:ea typeface="Cambria Math" pitchFamily="18" charset="0"/>
              </a:rPr>
              <a:t>HTT</a:t>
            </a:r>
            <a:r>
              <a:rPr lang="en-US" dirty="0">
                <a:ea typeface="Cambria Math" pitchFamily="18" charset="0"/>
              </a:rPr>
              <a:t>) = </a:t>
            </a:r>
            <a:r>
              <a:rPr lang="en-US" dirty="0">
                <a:latin typeface="Cambria Math" pitchFamily="18" charset="0"/>
                <a:ea typeface="Cambria Math" pitchFamily="18" charset="0"/>
              </a:rPr>
              <a:t>1.</a:t>
            </a:r>
            <a:endParaRPr lang="en-US" dirty="0"/>
          </a:p>
          <a:p>
            <a:pPr>
              <a:buNone/>
            </a:pPr>
            <a:r>
              <a:rPr lang="en-US" dirty="0"/>
              <a:t>    Each of the eight possible outcomes has probability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8. So, the distribution of </a:t>
            </a:r>
            <a:r>
              <a:rPr lang="en-US" i="1" dirty="0"/>
              <a:t>X</a:t>
            </a:r>
            <a:r>
              <a:rPr lang="en-US" dirty="0"/>
              <a:t>(</a:t>
            </a:r>
            <a:r>
              <a:rPr lang="en-US" i="1" dirty="0"/>
              <a:t>t</a:t>
            </a:r>
            <a:r>
              <a:rPr lang="en-US" dirty="0"/>
              <a:t>)</a:t>
            </a:r>
            <a:r>
              <a:rPr lang="en-US" dirty="0">
                <a:latin typeface="Cambria Math" pitchFamily="18" charset="0"/>
                <a:ea typeface="Cambria Math" pitchFamily="18" charset="0"/>
              </a:rPr>
              <a:t> is </a:t>
            </a:r>
            <a:r>
              <a:rPr lang="en-US" i="1" dirty="0"/>
              <a:t>p</a:t>
            </a:r>
            <a:r>
              <a:rPr lang="en-US" dirty="0"/>
              <a:t>(</a:t>
            </a:r>
            <a:r>
              <a:rPr lang="en-US" i="1" dirty="0"/>
              <a:t>X</a:t>
            </a:r>
            <a:r>
              <a:rPr lang="en-US" dirty="0"/>
              <a:t> = </a:t>
            </a:r>
            <a:r>
              <a:rPr lang="en-US" dirty="0">
                <a:latin typeface="Cambria Math" pitchFamily="18" charset="0"/>
                <a:ea typeface="Cambria Math" pitchFamily="18" charset="0"/>
              </a:rPr>
              <a:t>3</a:t>
            </a:r>
            <a:r>
              <a:rPr lang="en-US" dirty="0"/>
              <a:t>) = </a:t>
            </a:r>
            <a:r>
              <a:rPr lang="en-US" dirty="0">
                <a:latin typeface="Cambria" pitchFamily="18" charset="0"/>
              </a:rPr>
              <a:t>1</a:t>
            </a:r>
            <a:r>
              <a:rPr lang="en-US" dirty="0"/>
              <a:t>/</a:t>
            </a:r>
            <a:r>
              <a:rPr lang="en-US" dirty="0">
                <a:latin typeface="Cambria" pitchFamily="18" charset="0"/>
              </a:rPr>
              <a:t>8</a:t>
            </a:r>
            <a:r>
              <a:rPr lang="en-US" dirty="0"/>
              <a:t>,</a:t>
            </a:r>
            <a:r>
              <a:rPr lang="en-US" i="1" dirty="0"/>
              <a:t> p</a:t>
            </a:r>
            <a:r>
              <a:rPr lang="en-US" dirty="0"/>
              <a:t>(</a:t>
            </a:r>
            <a:r>
              <a:rPr lang="en-US" i="1" dirty="0"/>
              <a:t>X</a:t>
            </a:r>
            <a:r>
              <a:rPr lang="en-US" dirty="0"/>
              <a:t> = </a:t>
            </a:r>
            <a:r>
              <a:rPr lang="en-US" dirty="0">
                <a:latin typeface="Cambria Math" pitchFamily="18" charset="0"/>
                <a:ea typeface="Cambria Math" pitchFamily="18" charset="0"/>
              </a:rPr>
              <a:t>2</a:t>
            </a:r>
            <a:r>
              <a:rPr lang="en-US" dirty="0"/>
              <a:t>) = </a:t>
            </a:r>
            <a:r>
              <a:rPr lang="en-US" dirty="0">
                <a:latin typeface="Cambria" pitchFamily="18" charset="0"/>
              </a:rPr>
              <a:t>3</a:t>
            </a:r>
            <a:r>
              <a:rPr lang="en-US" dirty="0"/>
              <a:t>/</a:t>
            </a:r>
            <a:r>
              <a:rPr lang="en-US" dirty="0">
                <a:latin typeface="Cambria" pitchFamily="18" charset="0"/>
              </a:rPr>
              <a:t>8,</a:t>
            </a:r>
            <a:r>
              <a:rPr lang="en-US" i="1" dirty="0"/>
              <a:t>                           p</a:t>
            </a:r>
            <a:r>
              <a:rPr lang="en-US" dirty="0"/>
              <a:t>(</a:t>
            </a:r>
            <a:r>
              <a:rPr lang="en-US" i="1" dirty="0"/>
              <a:t>X</a:t>
            </a:r>
            <a:r>
              <a:rPr lang="en-US" dirty="0"/>
              <a:t> = </a:t>
            </a:r>
            <a:r>
              <a:rPr lang="en-US" dirty="0">
                <a:latin typeface="Cambria Math" pitchFamily="18" charset="0"/>
                <a:ea typeface="Cambria Math" pitchFamily="18" charset="0"/>
              </a:rPr>
              <a:t>1</a:t>
            </a:r>
            <a:r>
              <a:rPr lang="en-US" dirty="0"/>
              <a:t>) = </a:t>
            </a:r>
            <a:r>
              <a:rPr lang="en-US" dirty="0">
                <a:latin typeface="Cambria" pitchFamily="18" charset="0"/>
              </a:rPr>
              <a:t>3</a:t>
            </a:r>
            <a:r>
              <a:rPr lang="en-US" dirty="0"/>
              <a:t>/</a:t>
            </a:r>
            <a:r>
              <a:rPr lang="en-US" dirty="0">
                <a:latin typeface="Cambria" pitchFamily="18" charset="0"/>
              </a:rPr>
              <a:t>8, and </a:t>
            </a:r>
            <a:r>
              <a:rPr lang="en-US" i="1" dirty="0"/>
              <a:t>p</a:t>
            </a:r>
            <a:r>
              <a:rPr lang="en-US" dirty="0"/>
              <a:t>(</a:t>
            </a:r>
            <a:r>
              <a:rPr lang="en-US" i="1" dirty="0"/>
              <a:t>X</a:t>
            </a:r>
            <a:r>
              <a:rPr lang="en-US" dirty="0"/>
              <a:t> = </a:t>
            </a:r>
            <a:r>
              <a:rPr lang="en-US" dirty="0">
                <a:latin typeface="Cambria Math" pitchFamily="18" charset="0"/>
                <a:ea typeface="Cambria Math" pitchFamily="18" charset="0"/>
              </a:rPr>
              <a:t>0</a:t>
            </a:r>
            <a:r>
              <a:rPr lang="en-US" dirty="0"/>
              <a:t>) = </a:t>
            </a:r>
            <a:r>
              <a:rPr lang="en-US" dirty="0">
                <a:latin typeface="Cambria" pitchFamily="18" charset="0"/>
              </a:rPr>
              <a:t>1</a:t>
            </a:r>
            <a:r>
              <a:rPr lang="en-US" dirty="0"/>
              <a:t>/</a:t>
            </a:r>
            <a:r>
              <a:rPr lang="en-US" dirty="0">
                <a:latin typeface="Cambria" pitchFamily="18" charset="0"/>
              </a:rPr>
              <a:t>8.</a:t>
            </a:r>
            <a:endParaRPr lang="en-US" dirty="0">
              <a:latin typeface="Cambria Math" pitchFamily="18" charset="0"/>
              <a:ea typeface="Cambria Math" pitchFamily="18" charset="0"/>
            </a:endParaRPr>
          </a:p>
          <a:p>
            <a:pPr lvl="1"/>
            <a:endParaRPr lang="en-US" dirty="0">
              <a:latin typeface="Cambria Math" pitchFamily="18" charset="0"/>
              <a:ea typeface="Cambria Math"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Bayes</a:t>
            </a:r>
            <a:r>
              <a:rPr lang="en-US" dirty="0"/>
              <a:t>’ Theorem</a:t>
            </a:r>
          </a:p>
        </p:txBody>
      </p:sp>
      <p:sp>
        <p:nvSpPr>
          <p:cNvPr id="3" name="Subtitle 2"/>
          <p:cNvSpPr>
            <a:spLocks noGrp="1"/>
          </p:cNvSpPr>
          <p:nvPr>
            <p:ph type="subTitle" idx="1"/>
          </p:nvPr>
        </p:nvSpPr>
        <p:spPr/>
        <p:txBody>
          <a:bodyPr/>
          <a:lstStyle/>
          <a:p>
            <a:r>
              <a:rPr lang="en-US" dirty="0"/>
              <a:t>Section 7.3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err="1"/>
              <a:t>Bayes</a:t>
            </a:r>
            <a:r>
              <a:rPr lang="en-US" dirty="0"/>
              <a:t>’ Theorem</a:t>
            </a:r>
          </a:p>
          <a:p>
            <a:r>
              <a:rPr lang="en-US" dirty="0"/>
              <a:t>Generalized Bayes’ Theorem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a:t>
            </a:r>
            <a:r>
              <a:rPr lang="en-US" dirty="0" err="1"/>
              <a:t>Bayes</a:t>
            </a:r>
            <a:r>
              <a:rPr lang="en-US" dirty="0"/>
              <a:t>’ Theorem</a:t>
            </a:r>
          </a:p>
        </p:txBody>
      </p:sp>
      <p:sp>
        <p:nvSpPr>
          <p:cNvPr id="3" name="Content Placeholder 2"/>
          <p:cNvSpPr>
            <a:spLocks noGrp="1"/>
          </p:cNvSpPr>
          <p:nvPr>
            <p:ph idx="1"/>
          </p:nvPr>
        </p:nvSpPr>
        <p:spPr/>
        <p:txBody>
          <a:bodyPr>
            <a:normAutofit/>
          </a:bodyPr>
          <a:lstStyle/>
          <a:p>
            <a:r>
              <a:rPr lang="en-US" dirty="0" err="1"/>
              <a:t>Bayes</a:t>
            </a:r>
            <a:r>
              <a:rPr lang="en-US" dirty="0"/>
              <a:t>’ theorem allows us to use probability to answer questions such as the following:</a:t>
            </a:r>
          </a:p>
          <a:p>
            <a:pPr lvl="1"/>
            <a:r>
              <a:rPr lang="en-US" dirty="0"/>
              <a:t>Given that someone tests positive for having a particular disease, what is the probability that they actually do have the disease?</a:t>
            </a:r>
          </a:p>
          <a:p>
            <a:pPr lvl="1"/>
            <a:r>
              <a:rPr lang="en-US" dirty="0"/>
              <a:t>Given that someone tests negative for the disease, what is the probability, that in fact they do have the disease?</a:t>
            </a:r>
          </a:p>
          <a:p>
            <a:r>
              <a:rPr lang="en-US" dirty="0" err="1"/>
              <a:t>Bayes</a:t>
            </a:r>
            <a:r>
              <a:rPr lang="en-US" dirty="0"/>
              <a:t>’ theorem has applications to medicine, law, artificial intelligence, engineering, and many diverse other areas.</a:t>
            </a:r>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Bayes</a:t>
            </a:r>
            <a:r>
              <a:rPr lang="en-US" dirty="0"/>
              <a:t>’ Theorem</a:t>
            </a:r>
          </a:p>
        </p:txBody>
      </p:sp>
      <p:sp>
        <p:nvSpPr>
          <p:cNvPr id="3" name="Content Placeholder 2"/>
          <p:cNvSpPr>
            <a:spLocks noGrp="1"/>
          </p:cNvSpPr>
          <p:nvPr>
            <p:ph idx="1"/>
          </p:nvPr>
        </p:nvSpPr>
        <p:spPr/>
        <p:txBody>
          <a:bodyPr>
            <a:normAutofit fontScale="85000" lnSpcReduction="20000"/>
          </a:bodyPr>
          <a:lstStyle/>
          <a:p>
            <a:pPr>
              <a:buNone/>
            </a:pPr>
            <a:r>
              <a:rPr lang="en-US" b="1" dirty="0"/>
              <a:t>    </a:t>
            </a:r>
            <a:r>
              <a:rPr lang="en-US" b="1" dirty="0" err="1"/>
              <a:t>Bayes</a:t>
            </a:r>
            <a:r>
              <a:rPr lang="en-US" b="1" dirty="0"/>
              <a:t>’ Theorem</a:t>
            </a:r>
            <a:r>
              <a:rPr lang="en-US" dirty="0"/>
              <a:t>: Suppose that </a:t>
            </a:r>
            <a:r>
              <a:rPr lang="en-US" i="1" dirty="0"/>
              <a:t>E</a:t>
            </a:r>
            <a:r>
              <a:rPr lang="en-US" dirty="0"/>
              <a:t> and </a:t>
            </a:r>
            <a:r>
              <a:rPr lang="en-US" i="1" dirty="0"/>
              <a:t>F</a:t>
            </a:r>
            <a:r>
              <a:rPr lang="en-US" dirty="0"/>
              <a:t> are events from a sample space S such that </a:t>
            </a:r>
            <a:r>
              <a:rPr lang="en-US" i="1" dirty="0"/>
              <a:t>p</a:t>
            </a:r>
            <a:r>
              <a:rPr lang="en-US" dirty="0"/>
              <a:t>(</a:t>
            </a:r>
            <a:r>
              <a:rPr lang="en-US" i="1" dirty="0"/>
              <a:t>E</a:t>
            </a:r>
            <a:r>
              <a:rPr lang="en-US" dirty="0"/>
              <a:t>)</a:t>
            </a:r>
            <a:r>
              <a:rPr lang="en-US" dirty="0">
                <a:latin typeface="Cambria Math"/>
                <a:ea typeface="Cambria Math"/>
              </a:rPr>
              <a:t>≠</a:t>
            </a:r>
            <a:r>
              <a:rPr lang="en-US" dirty="0"/>
              <a:t> </a:t>
            </a:r>
            <a:r>
              <a:rPr lang="en-US" dirty="0">
                <a:latin typeface="Cambria Math" pitchFamily="18" charset="0"/>
                <a:ea typeface="Cambria Math" pitchFamily="18" charset="0"/>
              </a:rPr>
              <a:t>0</a:t>
            </a:r>
            <a:r>
              <a:rPr lang="en-US" dirty="0"/>
              <a:t> and </a:t>
            </a:r>
            <a:r>
              <a:rPr lang="en-US" i="1" dirty="0"/>
              <a:t>p</a:t>
            </a:r>
            <a:r>
              <a:rPr lang="en-US" dirty="0"/>
              <a:t>(</a:t>
            </a:r>
            <a:r>
              <a:rPr lang="en-US" i="1" dirty="0"/>
              <a:t>F</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0</a:t>
            </a:r>
            <a:r>
              <a:rPr lang="en-US" dirty="0"/>
              <a:t>. Then:</a:t>
            </a:r>
          </a:p>
          <a:p>
            <a:endParaRPr lang="en-US" dirty="0"/>
          </a:p>
          <a:p>
            <a:endParaRPr lang="en-US" dirty="0"/>
          </a:p>
          <a:p>
            <a:endParaRPr lang="en-US" dirty="0"/>
          </a:p>
          <a:p>
            <a:pPr>
              <a:buNone/>
            </a:pPr>
            <a:r>
              <a:rPr lang="en-US" b="1" dirty="0"/>
              <a:t>    Example</a:t>
            </a:r>
            <a:r>
              <a:rPr lang="en-US" dirty="0"/>
              <a:t>: We have two boxes. The first box contains two green balls and seven red balls. The second contains four green balls and three red balls. Bob selects one of the boxes at random. Then he selects a ball from that box at random.  If he has a red ball, what is the probability that he selected a ball from the first box.</a:t>
            </a:r>
          </a:p>
          <a:p>
            <a:pPr lvl="1"/>
            <a:r>
              <a:rPr lang="en-US" dirty="0"/>
              <a:t>Let </a:t>
            </a:r>
            <a:r>
              <a:rPr lang="en-US" i="1" dirty="0"/>
              <a:t>E</a:t>
            </a:r>
            <a:r>
              <a:rPr lang="en-US" dirty="0"/>
              <a:t> be the event that Bob has chosen a red ball and </a:t>
            </a:r>
            <a:r>
              <a:rPr lang="en-US" i="1" dirty="0"/>
              <a:t>F</a:t>
            </a:r>
            <a:r>
              <a:rPr lang="en-US" dirty="0"/>
              <a:t> be the event that Bob has chosen the first box.</a:t>
            </a:r>
          </a:p>
          <a:p>
            <a:pPr lvl="1"/>
            <a:r>
              <a:rPr lang="en-US" dirty="0"/>
              <a:t>By </a:t>
            </a:r>
            <a:r>
              <a:rPr lang="en-US" dirty="0" err="1"/>
              <a:t>Bayes</a:t>
            </a:r>
            <a:r>
              <a:rPr lang="en-US" dirty="0"/>
              <a:t>’ theorem the probability  that Bob has picked the first box is:</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1447800" y="2667000"/>
            <a:ext cx="5143500" cy="778669"/>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133600" y="5943601"/>
            <a:ext cx="6461760" cy="6000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a:t>
            </a:r>
            <a:r>
              <a:rPr lang="en-US" dirty="0" err="1"/>
              <a:t>Bayes</a:t>
            </a:r>
            <a:r>
              <a:rPr lang="en-US" dirty="0"/>
              <a:t>’ Theorem</a:t>
            </a:r>
          </a:p>
        </p:txBody>
      </p:sp>
      <p:sp>
        <p:nvSpPr>
          <p:cNvPr id="3" name="Content Placeholder 2"/>
          <p:cNvSpPr>
            <a:spLocks noGrp="1"/>
          </p:cNvSpPr>
          <p:nvPr>
            <p:ph idx="1"/>
          </p:nvPr>
        </p:nvSpPr>
        <p:spPr/>
        <p:txBody>
          <a:bodyPr/>
          <a:lstStyle/>
          <a:p>
            <a:r>
              <a:rPr lang="en-US" dirty="0"/>
              <a:t>Recall the definition of the conditional probability </a:t>
            </a:r>
            <a:r>
              <a:rPr lang="en-US" i="1" dirty="0"/>
              <a:t>p</a:t>
            </a:r>
            <a:r>
              <a:rPr lang="en-US" dirty="0"/>
              <a:t>(</a:t>
            </a:r>
            <a:r>
              <a:rPr lang="en-US" i="1" dirty="0"/>
              <a:t>E</a:t>
            </a:r>
            <a:r>
              <a:rPr lang="en-US" dirty="0"/>
              <a:t>|F):</a:t>
            </a:r>
          </a:p>
          <a:p>
            <a:endParaRPr lang="en-US" dirty="0"/>
          </a:p>
          <a:p>
            <a:endParaRPr lang="en-US" dirty="0"/>
          </a:p>
          <a:p>
            <a:endParaRPr lang="en-US" dirty="0"/>
          </a:p>
          <a:p>
            <a:r>
              <a:rPr lang="en-US" dirty="0"/>
              <a:t>From this definition, it follows that:</a:t>
            </a:r>
          </a:p>
          <a:p>
            <a:endParaRPr lang="en-US" dirty="0"/>
          </a:p>
          <a:p>
            <a:pPr>
              <a:buNone/>
            </a:pPr>
            <a:r>
              <a:rPr lang="en-US" dirty="0"/>
              <a:t>                                                ,</a:t>
            </a:r>
          </a:p>
        </p:txBody>
      </p:sp>
      <p:pic>
        <p:nvPicPr>
          <p:cNvPr id="4" name="Picture 3" descr="addin_tmp.png"/>
          <p:cNvPicPr>
            <a:picLocks noChangeAspect="1"/>
          </p:cNvPicPr>
          <p:nvPr>
            <p:custDataLst>
              <p:tags r:id="rId1"/>
            </p:custDataLst>
          </p:nvPr>
        </p:nvPicPr>
        <p:blipFill>
          <a:blip r:embed="rId5" cstate="print"/>
          <a:stretch>
            <a:fillRect/>
          </a:stretch>
        </p:blipFill>
        <p:spPr>
          <a:xfrm>
            <a:off x="3581400" y="2667000"/>
            <a:ext cx="3266123" cy="900113"/>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990600" y="4876800"/>
            <a:ext cx="3266123" cy="900113"/>
          </a:xfrm>
          <a:prstGeom prst="rect">
            <a:avLst/>
          </a:prstGeom>
        </p:spPr>
      </p:pic>
      <p:pic>
        <p:nvPicPr>
          <p:cNvPr id="6" name="Picture 5" descr="addin_tmp.png"/>
          <p:cNvPicPr>
            <a:picLocks noChangeAspect="1"/>
          </p:cNvPicPr>
          <p:nvPr>
            <p:custDataLst>
              <p:tags r:id="rId3"/>
            </p:custDataLst>
          </p:nvPr>
        </p:nvPicPr>
        <p:blipFill>
          <a:blip r:embed="rId6" cstate="print"/>
          <a:stretch>
            <a:fillRect/>
          </a:stretch>
        </p:blipFill>
        <p:spPr>
          <a:xfrm>
            <a:off x="4953000" y="4876800"/>
            <a:ext cx="3266123" cy="900113"/>
          </a:xfrm>
          <a:prstGeom prst="rect">
            <a:avLst/>
          </a:prstGeom>
        </p:spPr>
      </p:pic>
      <p:sp>
        <p:nvSpPr>
          <p:cNvPr id="7" name="TextBox 6"/>
          <p:cNvSpPr txBox="1"/>
          <p:nvPr/>
        </p:nvSpPr>
        <p:spPr>
          <a:xfrm>
            <a:off x="1524000" y="6172200"/>
            <a:ext cx="6858000" cy="369332"/>
          </a:xfrm>
          <a:prstGeom prst="rect">
            <a:avLst/>
          </a:prstGeom>
          <a:noFill/>
        </p:spPr>
        <p:txBody>
          <a:bodyPr wrap="square" rtlCol="0">
            <a:spAutoFit/>
          </a:bodyPr>
          <a:lstStyle/>
          <a:p>
            <a:r>
              <a:rPr lang="en-US" i="1" dirty="0"/>
              <a:t>                                                                               continued </a:t>
            </a:r>
            <a:r>
              <a:rPr lang="en-US" dirty="0">
                <a:latin typeface="Cambria Math"/>
                <a:ea typeface="Cambria Math"/>
              </a:rPr>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a:t>
            </a:r>
            <a:r>
              <a:rPr lang="en-US" dirty="0" err="1"/>
              <a:t>Bayes</a:t>
            </a:r>
            <a:r>
              <a:rPr lang="en-US" dirty="0"/>
              <a:t>’ Theorem</a:t>
            </a:r>
          </a:p>
        </p:txBody>
      </p:sp>
      <p:sp>
        <p:nvSpPr>
          <p:cNvPr id="3" name="Content Placeholder 2"/>
          <p:cNvSpPr>
            <a:spLocks noGrp="1"/>
          </p:cNvSpPr>
          <p:nvPr>
            <p:ph idx="1"/>
          </p:nvPr>
        </p:nvSpPr>
        <p:spPr/>
        <p:txBody>
          <a:bodyPr/>
          <a:lstStyle/>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609600" y="3124200"/>
            <a:ext cx="3966210" cy="382905"/>
          </a:xfrm>
          <a:prstGeom prst="rect">
            <a:avLst/>
          </a:prstGeom>
        </p:spPr>
      </p:pic>
      <p:pic>
        <p:nvPicPr>
          <p:cNvPr id="11" name="Picture 10" descr="addin_tmp.png"/>
          <p:cNvPicPr>
            <a:picLocks noChangeAspect="1"/>
          </p:cNvPicPr>
          <p:nvPr>
            <p:custDataLst>
              <p:tags r:id="rId2"/>
            </p:custDataLst>
          </p:nvPr>
        </p:nvPicPr>
        <p:blipFill>
          <a:blip r:embed="rId8" cstate="print"/>
          <a:stretch>
            <a:fillRect/>
          </a:stretch>
        </p:blipFill>
        <p:spPr>
          <a:xfrm>
            <a:off x="4876800" y="3124200"/>
            <a:ext cx="3971925" cy="382905"/>
          </a:xfrm>
          <a:prstGeom prst="rect">
            <a:avLst/>
          </a:prstGeom>
        </p:spPr>
      </p:pic>
      <p:pic>
        <p:nvPicPr>
          <p:cNvPr id="18" name="Picture 17" descr="addin_tmp.png"/>
          <p:cNvPicPr>
            <a:picLocks noChangeAspect="1"/>
          </p:cNvPicPr>
          <p:nvPr>
            <p:custDataLst>
              <p:tags r:id="rId3"/>
            </p:custDataLst>
          </p:nvPr>
        </p:nvPicPr>
        <p:blipFill>
          <a:blip r:embed="rId9" cstate="print"/>
          <a:stretch>
            <a:fillRect/>
          </a:stretch>
        </p:blipFill>
        <p:spPr>
          <a:xfrm>
            <a:off x="3733800" y="4038600"/>
            <a:ext cx="4437698" cy="382905"/>
          </a:xfrm>
          <a:prstGeom prst="rect">
            <a:avLst/>
          </a:prstGeom>
        </p:spPr>
      </p:pic>
      <p:pic>
        <p:nvPicPr>
          <p:cNvPr id="19" name="Picture 18" descr="addin_tmp.png"/>
          <p:cNvPicPr>
            <a:picLocks noChangeAspect="1"/>
          </p:cNvPicPr>
          <p:nvPr>
            <p:custDataLst>
              <p:tags r:id="rId4"/>
            </p:custDataLst>
          </p:nvPr>
        </p:nvPicPr>
        <p:blipFill>
          <a:blip r:embed="rId10" cstate="print"/>
          <a:stretch>
            <a:fillRect/>
          </a:stretch>
        </p:blipFill>
        <p:spPr>
          <a:xfrm>
            <a:off x="762000" y="5105400"/>
            <a:ext cx="3737610" cy="900113"/>
          </a:xfrm>
          <a:prstGeom prst="rect">
            <a:avLst/>
          </a:prstGeom>
        </p:spPr>
      </p:pic>
      <p:pic>
        <p:nvPicPr>
          <p:cNvPr id="21" name="Picture 20" descr="addin_tmp.png"/>
          <p:cNvPicPr>
            <a:picLocks noChangeAspect="1"/>
          </p:cNvPicPr>
          <p:nvPr>
            <p:custDataLst>
              <p:tags r:id="rId5"/>
            </p:custDataLst>
          </p:nvPr>
        </p:nvPicPr>
        <p:blipFill>
          <a:blip r:embed="rId11" cstate="print"/>
          <a:stretch>
            <a:fillRect/>
          </a:stretch>
        </p:blipFill>
        <p:spPr>
          <a:xfrm>
            <a:off x="4876800" y="4953000"/>
            <a:ext cx="3731895" cy="900113"/>
          </a:xfrm>
          <a:prstGeom prst="rect">
            <a:avLst/>
          </a:prstGeom>
        </p:spPr>
      </p:pic>
      <p:sp>
        <p:nvSpPr>
          <p:cNvPr id="12" name="TextBox 11"/>
          <p:cNvSpPr txBox="1"/>
          <p:nvPr/>
        </p:nvSpPr>
        <p:spPr>
          <a:xfrm>
            <a:off x="457200" y="2209800"/>
            <a:ext cx="4343400" cy="369332"/>
          </a:xfrm>
          <a:prstGeom prst="rect">
            <a:avLst/>
          </a:prstGeom>
          <a:noFill/>
          <a:ln>
            <a:noFill/>
          </a:ln>
        </p:spPr>
        <p:txBody>
          <a:bodyPr wrap="square" rtlCol="0">
            <a:spAutoFit/>
          </a:bodyPr>
          <a:lstStyle/>
          <a:p>
            <a:r>
              <a:rPr lang="en-US" dirty="0"/>
              <a:t>On the last slide we showed that</a:t>
            </a:r>
          </a:p>
        </p:txBody>
      </p:sp>
      <p:sp>
        <p:nvSpPr>
          <p:cNvPr id="13" name="TextBox 12"/>
          <p:cNvSpPr txBox="1"/>
          <p:nvPr/>
        </p:nvSpPr>
        <p:spPr>
          <a:xfrm>
            <a:off x="1524000" y="6172200"/>
            <a:ext cx="6858000" cy="369332"/>
          </a:xfrm>
          <a:prstGeom prst="rect">
            <a:avLst/>
          </a:prstGeom>
          <a:noFill/>
        </p:spPr>
        <p:txBody>
          <a:bodyPr wrap="square" rtlCol="0">
            <a:spAutoFit/>
          </a:bodyPr>
          <a:lstStyle/>
          <a:p>
            <a:r>
              <a:rPr lang="en-US" i="1" dirty="0"/>
              <a:t>                                                                               continued </a:t>
            </a:r>
            <a:r>
              <a:rPr lang="en-US" dirty="0">
                <a:latin typeface="Cambria Math"/>
                <a:ea typeface="Cambria Math"/>
              </a:rPr>
              <a:t>→</a:t>
            </a:r>
            <a:endParaRPr lang="en-US" dirty="0"/>
          </a:p>
        </p:txBody>
      </p:sp>
      <p:sp>
        <p:nvSpPr>
          <p:cNvPr id="14" name="TextBox 13"/>
          <p:cNvSpPr txBox="1"/>
          <p:nvPr/>
        </p:nvSpPr>
        <p:spPr>
          <a:xfrm>
            <a:off x="4572000" y="3124200"/>
            <a:ext cx="152400" cy="369332"/>
          </a:xfrm>
          <a:prstGeom prst="rect">
            <a:avLst/>
          </a:prstGeom>
          <a:noFill/>
        </p:spPr>
        <p:txBody>
          <a:bodyPr wrap="square" rtlCol="0">
            <a:spAutoFit/>
          </a:bodyPr>
          <a:lstStyle/>
          <a:p>
            <a:r>
              <a:rPr lang="en-US" dirty="0"/>
              <a:t>,</a:t>
            </a:r>
          </a:p>
        </p:txBody>
      </p:sp>
      <p:sp>
        <p:nvSpPr>
          <p:cNvPr id="15" name="TextBox 14"/>
          <p:cNvSpPr txBox="1"/>
          <p:nvPr/>
        </p:nvSpPr>
        <p:spPr>
          <a:xfrm>
            <a:off x="4648200" y="5334000"/>
            <a:ext cx="152400" cy="369332"/>
          </a:xfrm>
          <a:prstGeom prst="rect">
            <a:avLst/>
          </a:prstGeom>
          <a:noFill/>
        </p:spPr>
        <p:txBody>
          <a:bodyPr wrap="square" rtlCol="0">
            <a:spAutoFit/>
          </a:bodyPr>
          <a:lstStyle/>
          <a:p>
            <a:r>
              <a:rPr lang="en-US" dirty="0"/>
              <a:t>,</a:t>
            </a:r>
          </a:p>
        </p:txBody>
      </p:sp>
      <p:sp>
        <p:nvSpPr>
          <p:cNvPr id="16" name="TextBox 15"/>
          <p:cNvSpPr txBox="1"/>
          <p:nvPr/>
        </p:nvSpPr>
        <p:spPr>
          <a:xfrm>
            <a:off x="381000" y="4648200"/>
            <a:ext cx="4800600" cy="369332"/>
          </a:xfrm>
          <a:prstGeom prst="rect">
            <a:avLst/>
          </a:prstGeom>
          <a:noFill/>
          <a:ln>
            <a:noFill/>
          </a:ln>
        </p:spPr>
        <p:txBody>
          <a:bodyPr wrap="square" rtlCol="0">
            <a:spAutoFit/>
          </a:bodyPr>
          <a:lstStyle/>
          <a:p>
            <a:r>
              <a:rPr lang="en-US" dirty="0"/>
              <a:t>Solving for </a:t>
            </a:r>
            <a:r>
              <a:rPr lang="en-US" i="1" dirty="0"/>
              <a:t>p</a:t>
            </a:r>
            <a:r>
              <a:rPr lang="en-US" dirty="0"/>
              <a:t>(</a:t>
            </a:r>
            <a:r>
              <a:rPr lang="en-US" i="1" dirty="0"/>
              <a:t>E</a:t>
            </a:r>
            <a:r>
              <a:rPr lang="en-US" dirty="0"/>
              <a:t>|</a:t>
            </a:r>
            <a:r>
              <a:rPr lang="en-US" i="1" dirty="0"/>
              <a:t>F</a:t>
            </a:r>
            <a:r>
              <a:rPr lang="en-US" dirty="0"/>
              <a:t>) and  for </a:t>
            </a:r>
            <a:r>
              <a:rPr lang="en-US" i="1" dirty="0"/>
              <a:t>p</a:t>
            </a:r>
            <a:r>
              <a:rPr lang="en-US" dirty="0"/>
              <a:t>(</a:t>
            </a:r>
            <a:r>
              <a:rPr lang="en-US" i="1" dirty="0"/>
              <a:t>F</a:t>
            </a:r>
            <a:r>
              <a:rPr lang="en-US" dirty="0"/>
              <a:t>|</a:t>
            </a:r>
            <a:r>
              <a:rPr lang="en-US" i="1" dirty="0"/>
              <a:t>E</a:t>
            </a:r>
            <a:r>
              <a:rPr lang="en-US" dirty="0"/>
              <a:t>) tells us that</a:t>
            </a:r>
          </a:p>
        </p:txBody>
      </p:sp>
      <p:sp>
        <p:nvSpPr>
          <p:cNvPr id="17" name="TextBox 16"/>
          <p:cNvSpPr txBox="1"/>
          <p:nvPr/>
        </p:nvSpPr>
        <p:spPr>
          <a:xfrm>
            <a:off x="381000" y="3810000"/>
            <a:ext cx="3048000" cy="646331"/>
          </a:xfrm>
          <a:prstGeom prst="rect">
            <a:avLst/>
          </a:prstGeom>
          <a:noFill/>
          <a:ln>
            <a:noFill/>
          </a:ln>
        </p:spPr>
        <p:txBody>
          <a:bodyPr wrap="square" rtlCol="0">
            <a:spAutoFit/>
          </a:bodyPr>
          <a:lstStyle/>
          <a:p>
            <a:r>
              <a:rPr lang="en-US" dirty="0"/>
              <a:t>Equating the two formulas for p(E F) shows that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175">
            <a:noFill/>
          </a:ln>
        </p:spPr>
        <p:txBody>
          <a:bodyPr/>
          <a:lstStyle/>
          <a:p>
            <a:r>
              <a:rPr lang="en-US" dirty="0"/>
              <a:t>Derivation of </a:t>
            </a:r>
            <a:r>
              <a:rPr lang="en-US" dirty="0" err="1"/>
              <a:t>Bayes</a:t>
            </a:r>
            <a:r>
              <a:rPr lang="en-US" dirty="0"/>
              <a:t>’ Theorem</a:t>
            </a:r>
          </a:p>
        </p:txBody>
      </p:sp>
      <p:sp>
        <p:nvSpPr>
          <p:cNvPr id="3" name="Content Placeholder 2"/>
          <p:cNvSpPr>
            <a:spLocks noGrp="1"/>
          </p:cNvSpPr>
          <p:nvPr>
            <p:ph idx="1"/>
          </p:nvPr>
        </p:nvSpPr>
        <p:spPr/>
        <p:txBody>
          <a:bodyPr/>
          <a:lstStyle/>
          <a:p>
            <a:pPr>
              <a:buNone/>
            </a:pPr>
            <a:r>
              <a:rPr lang="en-US" dirty="0"/>
              <a:t>  </a:t>
            </a:r>
          </a:p>
        </p:txBody>
      </p:sp>
      <p:pic>
        <p:nvPicPr>
          <p:cNvPr id="6" name="Picture 5" descr="addin_tmp.png"/>
          <p:cNvPicPr>
            <a:picLocks noChangeAspect="1"/>
          </p:cNvPicPr>
          <p:nvPr>
            <p:custDataLst>
              <p:tags r:id="rId1"/>
            </p:custDataLst>
          </p:nvPr>
        </p:nvPicPr>
        <p:blipFill>
          <a:blip r:embed="rId9" cstate="print"/>
          <a:stretch>
            <a:fillRect/>
          </a:stretch>
        </p:blipFill>
        <p:spPr>
          <a:xfrm>
            <a:off x="3352800" y="1905000"/>
            <a:ext cx="3731895" cy="900113"/>
          </a:xfrm>
          <a:prstGeom prst="rect">
            <a:avLst/>
          </a:prstGeom>
        </p:spPr>
      </p:pic>
      <p:pic>
        <p:nvPicPr>
          <p:cNvPr id="9" name="Picture 8" descr="addin_tmp.png"/>
          <p:cNvPicPr>
            <a:picLocks noChangeAspect="1"/>
          </p:cNvPicPr>
          <p:nvPr>
            <p:custDataLst>
              <p:tags r:id="rId2"/>
            </p:custDataLst>
          </p:nvPr>
        </p:nvPicPr>
        <p:blipFill>
          <a:blip r:embed="rId10" cstate="print"/>
          <a:stretch>
            <a:fillRect/>
          </a:stretch>
        </p:blipFill>
        <p:spPr>
          <a:xfrm>
            <a:off x="1447800" y="5562600"/>
            <a:ext cx="6172200" cy="934403"/>
          </a:xfrm>
          <a:prstGeom prst="rect">
            <a:avLst/>
          </a:prstGeom>
        </p:spPr>
      </p:pic>
      <p:pic>
        <p:nvPicPr>
          <p:cNvPr id="11" name="Picture 10" descr="addin_tmp.png"/>
          <p:cNvPicPr>
            <a:picLocks noChangeAspect="1"/>
          </p:cNvPicPr>
          <p:nvPr>
            <p:custDataLst>
              <p:tags r:id="rId3"/>
            </p:custDataLst>
          </p:nvPr>
        </p:nvPicPr>
        <p:blipFill>
          <a:blip r:embed="rId11" cstate="print"/>
          <a:stretch>
            <a:fillRect/>
          </a:stretch>
        </p:blipFill>
        <p:spPr>
          <a:xfrm>
            <a:off x="2057400" y="3124200"/>
            <a:ext cx="5686425" cy="417195"/>
          </a:xfrm>
          <a:prstGeom prst="rect">
            <a:avLst/>
          </a:prstGeom>
        </p:spPr>
      </p:pic>
      <p:sp>
        <p:nvSpPr>
          <p:cNvPr id="8" name="TextBox 7"/>
          <p:cNvSpPr txBox="1"/>
          <p:nvPr/>
        </p:nvSpPr>
        <p:spPr>
          <a:xfrm>
            <a:off x="152400" y="1828800"/>
            <a:ext cx="2209800" cy="646331"/>
          </a:xfrm>
          <a:prstGeom prst="rect">
            <a:avLst/>
          </a:prstGeom>
          <a:noFill/>
          <a:ln>
            <a:noFill/>
          </a:ln>
        </p:spPr>
        <p:txBody>
          <a:bodyPr wrap="square" rtlCol="0">
            <a:spAutoFit/>
          </a:bodyPr>
          <a:lstStyle/>
          <a:p>
            <a:r>
              <a:rPr lang="en-US" dirty="0"/>
              <a:t>On the last slide we showed that:</a:t>
            </a:r>
          </a:p>
        </p:txBody>
      </p:sp>
      <p:sp>
        <p:nvSpPr>
          <p:cNvPr id="10" name="TextBox 9"/>
          <p:cNvSpPr txBox="1"/>
          <p:nvPr/>
        </p:nvSpPr>
        <p:spPr>
          <a:xfrm>
            <a:off x="381000" y="3200400"/>
            <a:ext cx="5334000" cy="369332"/>
          </a:xfrm>
          <a:prstGeom prst="rect">
            <a:avLst/>
          </a:prstGeom>
          <a:noFill/>
          <a:ln>
            <a:noFill/>
          </a:ln>
        </p:spPr>
        <p:txBody>
          <a:bodyPr wrap="square" rtlCol="0">
            <a:spAutoFit/>
          </a:bodyPr>
          <a:lstStyle/>
          <a:p>
            <a:r>
              <a:rPr lang="en-US" dirty="0"/>
              <a:t>Note that  </a:t>
            </a:r>
          </a:p>
        </p:txBody>
      </p:sp>
      <p:sp>
        <p:nvSpPr>
          <p:cNvPr id="12" name="TextBox 11"/>
          <p:cNvSpPr txBox="1"/>
          <p:nvPr/>
        </p:nvSpPr>
        <p:spPr>
          <a:xfrm>
            <a:off x="152400" y="5486400"/>
            <a:ext cx="1143000" cy="369332"/>
          </a:xfrm>
          <a:prstGeom prst="rect">
            <a:avLst/>
          </a:prstGeom>
          <a:noFill/>
          <a:ln>
            <a:noFill/>
          </a:ln>
        </p:spPr>
        <p:txBody>
          <a:bodyPr wrap="square" rtlCol="0">
            <a:spAutoFit/>
          </a:bodyPr>
          <a:lstStyle/>
          <a:p>
            <a:r>
              <a:rPr lang="en-US" dirty="0"/>
              <a:t>Hence, </a:t>
            </a:r>
          </a:p>
        </p:txBody>
      </p:sp>
      <p:sp>
        <p:nvSpPr>
          <p:cNvPr id="13" name="Isosceles Triangle 12"/>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ddin_tmp.png"/>
          <p:cNvPicPr>
            <a:picLocks noChangeAspect="1"/>
          </p:cNvPicPr>
          <p:nvPr>
            <p:custDataLst>
              <p:tags r:id="rId4"/>
            </p:custDataLst>
          </p:nvPr>
        </p:nvPicPr>
        <p:blipFill>
          <a:blip r:embed="rId12" cstate="print"/>
          <a:stretch>
            <a:fillRect/>
          </a:stretch>
        </p:blipFill>
        <p:spPr>
          <a:xfrm>
            <a:off x="1905001" y="3657600"/>
            <a:ext cx="3168015" cy="278130"/>
          </a:xfrm>
          <a:prstGeom prst="rect">
            <a:avLst/>
          </a:prstGeom>
        </p:spPr>
      </p:pic>
      <p:sp>
        <p:nvSpPr>
          <p:cNvPr id="20" name="TextBox 19"/>
          <p:cNvSpPr txBox="1"/>
          <p:nvPr/>
        </p:nvSpPr>
        <p:spPr>
          <a:xfrm>
            <a:off x="914400" y="3581400"/>
            <a:ext cx="5334000" cy="369332"/>
          </a:xfrm>
          <a:prstGeom prst="rect">
            <a:avLst/>
          </a:prstGeom>
          <a:noFill/>
          <a:ln>
            <a:noFill/>
          </a:ln>
        </p:spPr>
        <p:txBody>
          <a:bodyPr wrap="square" rtlCol="0">
            <a:spAutoFit/>
          </a:bodyPr>
          <a:lstStyle/>
          <a:p>
            <a:r>
              <a:rPr lang="en-US" dirty="0"/>
              <a:t>   since  </a:t>
            </a:r>
          </a:p>
        </p:txBody>
      </p:sp>
      <p:sp>
        <p:nvSpPr>
          <p:cNvPr id="21" name="TextBox 20"/>
          <p:cNvSpPr txBox="1"/>
          <p:nvPr/>
        </p:nvSpPr>
        <p:spPr>
          <a:xfrm>
            <a:off x="1143000" y="3962400"/>
            <a:ext cx="5334000" cy="646331"/>
          </a:xfrm>
          <a:prstGeom prst="rect">
            <a:avLst/>
          </a:prstGeom>
          <a:noFill/>
          <a:ln>
            <a:noFill/>
          </a:ln>
        </p:spPr>
        <p:txBody>
          <a:bodyPr wrap="square" rtlCol="0">
            <a:spAutoFit/>
          </a:bodyPr>
          <a:lstStyle/>
          <a:p>
            <a:r>
              <a:rPr lang="en-US" dirty="0"/>
              <a:t>    because                                                                    </a:t>
            </a:r>
          </a:p>
          <a:p>
            <a:r>
              <a:rPr lang="en-US" dirty="0"/>
              <a:t>      and                                                                   </a:t>
            </a:r>
          </a:p>
        </p:txBody>
      </p:sp>
      <p:pic>
        <p:nvPicPr>
          <p:cNvPr id="18" name="Picture 17" descr="addin_tmp.png"/>
          <p:cNvPicPr>
            <a:picLocks noChangeAspect="1"/>
          </p:cNvPicPr>
          <p:nvPr>
            <p:custDataLst>
              <p:tags r:id="rId5"/>
            </p:custDataLst>
          </p:nvPr>
        </p:nvPicPr>
        <p:blipFill>
          <a:blip r:embed="rId13" cstate="print"/>
          <a:stretch>
            <a:fillRect/>
          </a:stretch>
        </p:blipFill>
        <p:spPr>
          <a:xfrm>
            <a:off x="2514601" y="4038600"/>
            <a:ext cx="5225415" cy="278130"/>
          </a:xfrm>
          <a:prstGeom prst="rect">
            <a:avLst/>
          </a:prstGeom>
        </p:spPr>
      </p:pic>
      <p:pic>
        <p:nvPicPr>
          <p:cNvPr id="23" name="Picture 22" descr="addin_tmp.png"/>
          <p:cNvPicPr>
            <a:picLocks noChangeAspect="1"/>
          </p:cNvPicPr>
          <p:nvPr>
            <p:custDataLst>
              <p:tags r:id="rId6"/>
            </p:custDataLst>
          </p:nvPr>
        </p:nvPicPr>
        <p:blipFill>
          <a:blip r:embed="rId14" cstate="print"/>
          <a:stretch>
            <a:fillRect/>
          </a:stretch>
        </p:blipFill>
        <p:spPr>
          <a:xfrm>
            <a:off x="2514600" y="4343400"/>
            <a:ext cx="2463165" cy="278130"/>
          </a:xfrm>
          <a:prstGeom prst="rect">
            <a:avLst/>
          </a:prstGeom>
        </p:spPr>
      </p:pic>
      <p:pic>
        <p:nvPicPr>
          <p:cNvPr id="16" name="Picture 15" descr="addin_tmp.png"/>
          <p:cNvPicPr>
            <a:picLocks noChangeAspect="1"/>
          </p:cNvPicPr>
          <p:nvPr>
            <p:custDataLst>
              <p:tags r:id="rId7"/>
            </p:custDataLst>
          </p:nvPr>
        </p:nvPicPr>
        <p:blipFill>
          <a:blip r:embed="rId15" cstate="print"/>
          <a:stretch>
            <a:fillRect/>
          </a:stretch>
        </p:blipFill>
        <p:spPr>
          <a:xfrm>
            <a:off x="1600200" y="5029200"/>
            <a:ext cx="6446520" cy="278130"/>
          </a:xfrm>
          <a:prstGeom prst="rect">
            <a:avLst/>
          </a:prstGeom>
        </p:spPr>
      </p:pic>
      <p:sp>
        <p:nvSpPr>
          <p:cNvPr id="19" name="TextBox 18"/>
          <p:cNvSpPr txBox="1"/>
          <p:nvPr/>
        </p:nvSpPr>
        <p:spPr>
          <a:xfrm>
            <a:off x="1143000" y="4648200"/>
            <a:ext cx="5334000" cy="369332"/>
          </a:xfrm>
          <a:prstGeom prst="rect">
            <a:avLst/>
          </a:prstGeom>
          <a:noFill/>
          <a:ln>
            <a:noFill/>
          </a:ln>
        </p:spPr>
        <p:txBody>
          <a:bodyPr wrap="square" rtlCol="0">
            <a:spAutoFit/>
          </a:bodyPr>
          <a:lstStyle/>
          <a:p>
            <a:r>
              <a:rPr lang="en-US" dirty="0"/>
              <a:t>By the definition of conditional probability,  </a:t>
            </a:r>
          </a:p>
        </p:txBody>
      </p:sp>
      <p:sp>
        <p:nvSpPr>
          <p:cNvPr id="22" name="Rectangle 21"/>
          <p:cNvSpPr/>
          <p:nvPr/>
        </p:nvSpPr>
        <p:spPr>
          <a:xfrm>
            <a:off x="990600" y="3581400"/>
            <a:ext cx="7239000" cy="18288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t>
            </a:r>
            <a:r>
              <a:rPr lang="en-US" dirty="0" err="1"/>
              <a:t>Bayes</a:t>
            </a:r>
            <a:r>
              <a:rPr lang="en-US" dirty="0"/>
              <a:t>’ Theorem </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Example</a:t>
            </a:r>
            <a:r>
              <a:rPr lang="en-US" dirty="0"/>
              <a:t>: Suppose that one person in </a:t>
            </a:r>
            <a:r>
              <a:rPr lang="en-US" dirty="0">
                <a:latin typeface="Cambria Math" pitchFamily="18" charset="0"/>
                <a:ea typeface="Cambria Math" pitchFamily="18" charset="0"/>
              </a:rPr>
              <a:t>100,000</a:t>
            </a:r>
            <a:r>
              <a:rPr lang="en-US" dirty="0"/>
              <a:t> has a particular  disease. There is a test for the disease that gives a positive result </a:t>
            </a:r>
            <a:r>
              <a:rPr lang="en-US" dirty="0">
                <a:latin typeface="Cambria Math" pitchFamily="18" charset="0"/>
                <a:ea typeface="Cambria Math" pitchFamily="18" charset="0"/>
              </a:rPr>
              <a:t>99</a:t>
            </a:r>
            <a:r>
              <a:rPr lang="en-US" dirty="0"/>
              <a:t>% of the time when given to someone with the disease. When given to someone without the disease, </a:t>
            </a:r>
            <a:r>
              <a:rPr lang="en-US" dirty="0">
                <a:latin typeface="Cambria Math" pitchFamily="18" charset="0"/>
                <a:ea typeface="Cambria Math" pitchFamily="18" charset="0"/>
              </a:rPr>
              <a:t>99.5</a:t>
            </a:r>
            <a:r>
              <a:rPr lang="en-US" dirty="0"/>
              <a:t>% of the time it gives a negative result. Find</a:t>
            </a:r>
          </a:p>
          <a:p>
            <a:pPr marL="880110" lvl="1" indent="-514350">
              <a:buFont typeface="+mj-lt"/>
              <a:buAutoNum type="alphaLcParenR"/>
            </a:pPr>
            <a:r>
              <a:rPr lang="en-US" dirty="0"/>
              <a:t>the probability that a person who test positive has the disease.</a:t>
            </a:r>
          </a:p>
          <a:p>
            <a:pPr marL="880110" lvl="1" indent="-514350">
              <a:buFont typeface="+mj-lt"/>
              <a:buAutoNum type="alphaLcParenR"/>
            </a:pPr>
            <a:r>
              <a:rPr lang="en-US" dirty="0"/>
              <a:t>the probability that a person who test negative does not have the disease.</a:t>
            </a:r>
          </a:p>
          <a:p>
            <a:r>
              <a:rPr lang="en-US" dirty="0"/>
              <a:t>Should someone who tests positive be worried?</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Probabilities</a:t>
            </a:r>
          </a:p>
        </p:txBody>
      </p:sp>
      <p:sp>
        <p:nvSpPr>
          <p:cNvPr id="3" name="Content Placeholder 2"/>
          <p:cNvSpPr>
            <a:spLocks noGrp="1"/>
          </p:cNvSpPr>
          <p:nvPr>
            <p:ph idx="1"/>
          </p:nvPr>
        </p:nvSpPr>
        <p:spPr/>
        <p:txBody>
          <a:bodyPr>
            <a:normAutofit/>
          </a:bodyPr>
          <a:lstStyle/>
          <a:p>
            <a:r>
              <a:rPr lang="en-US" dirty="0"/>
              <a:t>Let </a:t>
            </a:r>
            <a:r>
              <a:rPr lang="en-US" i="1" dirty="0"/>
              <a:t>S</a:t>
            </a:r>
            <a:r>
              <a:rPr lang="en-US" dirty="0"/>
              <a:t> be a sample space of an experiment with a finite number of outcomes. We assign a probability </a:t>
            </a:r>
            <a:r>
              <a:rPr lang="en-US" i="1" dirty="0"/>
              <a:t>p</a:t>
            </a:r>
            <a:r>
              <a:rPr lang="en-US" dirty="0"/>
              <a:t>(</a:t>
            </a:r>
            <a:r>
              <a:rPr lang="en-US" i="1" dirty="0"/>
              <a:t>s</a:t>
            </a:r>
            <a:r>
              <a:rPr lang="en-US" dirty="0"/>
              <a:t>) to each outcome </a:t>
            </a:r>
            <a:r>
              <a:rPr lang="en-US" i="1" dirty="0"/>
              <a:t>s</a:t>
            </a:r>
            <a:r>
              <a:rPr lang="en-US" dirty="0"/>
              <a:t>, so that:</a:t>
            </a:r>
          </a:p>
          <a:p>
            <a:pPr marL="1062990" lvl="3" indent="-514350">
              <a:buSzPct val="95000"/>
              <a:buNone/>
            </a:pPr>
            <a:r>
              <a:rPr lang="en-US" sz="2800" i="1" dirty="0" err="1">
                <a:solidFill>
                  <a:schemeClr val="accent3"/>
                </a:solidFill>
                <a:ea typeface="Cambria Math" pitchFamily="18" charset="0"/>
              </a:rPr>
              <a:t>i</a:t>
            </a:r>
            <a:r>
              <a:rPr lang="en-US" sz="2800" i="1" dirty="0">
                <a:solidFill>
                  <a:schemeClr val="accent3"/>
                </a:solidFill>
                <a:ea typeface="Cambria Math" pitchFamily="18" charset="0"/>
              </a:rPr>
              <a:t>.</a:t>
            </a:r>
            <a:r>
              <a:rPr lang="en-US" sz="2800" dirty="0">
                <a:ea typeface="Cambria Math" pitchFamily="18" charset="0"/>
              </a:rPr>
              <a:t>         </a:t>
            </a:r>
            <a:r>
              <a:rPr lang="en-US" sz="2800" dirty="0">
                <a:latin typeface="Cambria Math" pitchFamily="18" charset="0"/>
                <a:ea typeface="Cambria Math" pitchFamily="18" charset="0"/>
              </a:rPr>
              <a:t>0</a:t>
            </a:r>
            <a:r>
              <a:rPr lang="en-US" sz="2800" dirty="0"/>
              <a:t> ≤ </a:t>
            </a:r>
            <a:r>
              <a:rPr lang="en-US" sz="2800" i="1" dirty="0"/>
              <a:t>p</a:t>
            </a:r>
            <a:r>
              <a:rPr lang="en-US" sz="2800" dirty="0"/>
              <a:t>(</a:t>
            </a:r>
            <a:r>
              <a:rPr lang="en-US" sz="2800" i="1" dirty="0"/>
              <a:t>s</a:t>
            </a:r>
            <a:r>
              <a:rPr lang="en-US" sz="2800" dirty="0"/>
              <a:t>) ≤ </a:t>
            </a:r>
            <a:r>
              <a:rPr lang="en-US" sz="2800" dirty="0">
                <a:latin typeface="Cambria Math" pitchFamily="18" charset="0"/>
                <a:ea typeface="Cambria Math" pitchFamily="18" charset="0"/>
              </a:rPr>
              <a:t>1 </a:t>
            </a:r>
            <a:r>
              <a:rPr lang="en-US" sz="2800" dirty="0"/>
              <a:t>for each </a:t>
            </a:r>
            <a:r>
              <a:rPr lang="en-US" sz="2800" i="1" dirty="0"/>
              <a:t>s</a:t>
            </a:r>
            <a:r>
              <a:rPr lang="en-US" sz="2800" dirty="0"/>
              <a:t> </a:t>
            </a:r>
            <a:r>
              <a:rPr lang="en-US" sz="2800" dirty="0">
                <a:latin typeface="Symbol" pitchFamily="18" charset="2"/>
              </a:rPr>
              <a:t>Î </a:t>
            </a:r>
            <a:r>
              <a:rPr lang="en-US" sz="2800" i="1" dirty="0"/>
              <a:t>S</a:t>
            </a:r>
          </a:p>
          <a:p>
            <a:pPr marL="1062990" lvl="3" indent="-514350">
              <a:buSzPct val="95000"/>
              <a:buNone/>
            </a:pPr>
            <a:endParaRPr lang="en-US" i="1" dirty="0"/>
          </a:p>
          <a:p>
            <a:pPr marL="1062990" lvl="3" indent="-514350">
              <a:buSzPct val="95000"/>
              <a:buNone/>
            </a:pPr>
            <a:r>
              <a:rPr lang="en-US" i="1" dirty="0">
                <a:solidFill>
                  <a:schemeClr val="accent3"/>
                </a:solidFill>
              </a:rPr>
              <a:t>ii.   </a:t>
            </a:r>
          </a:p>
          <a:p>
            <a:pPr marL="548640" lvl="2" indent="-274320">
              <a:buClr>
                <a:schemeClr val="accent3"/>
              </a:buClr>
              <a:buSzPct val="95000"/>
              <a:buNone/>
            </a:pPr>
            <a:endParaRPr lang="en-US" dirty="0"/>
          </a:p>
          <a:p>
            <a:r>
              <a:rPr lang="en-US" dirty="0"/>
              <a:t>The function </a:t>
            </a:r>
            <a:r>
              <a:rPr lang="en-US" i="1" dirty="0"/>
              <a:t>p</a:t>
            </a:r>
            <a:r>
              <a:rPr lang="en-US" dirty="0"/>
              <a:t> from the set of all outcomes of the sample space </a:t>
            </a:r>
            <a:r>
              <a:rPr lang="en-US" i="1" dirty="0"/>
              <a:t>S</a:t>
            </a:r>
            <a:r>
              <a:rPr lang="en-US" dirty="0"/>
              <a:t> is called a </a:t>
            </a:r>
            <a:r>
              <a:rPr lang="en-US" i="1" dirty="0"/>
              <a:t>probability distribution</a:t>
            </a:r>
            <a:r>
              <a:rPr lang="en-US" dirty="0"/>
              <a:t>.</a:t>
            </a:r>
          </a:p>
          <a:p>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057400" y="3962400"/>
            <a:ext cx="1752600" cy="76188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t>
            </a:r>
            <a:r>
              <a:rPr lang="en-US" dirty="0" err="1"/>
              <a:t>Bayes</a:t>
            </a:r>
            <a:r>
              <a:rPr lang="en-US" dirty="0"/>
              <a:t>’ Theorem </a:t>
            </a:r>
          </a:p>
        </p:txBody>
      </p:sp>
      <p:sp>
        <p:nvSpPr>
          <p:cNvPr id="3" name="Content Placeholder 2"/>
          <p:cNvSpPr>
            <a:spLocks noGrp="1"/>
          </p:cNvSpPr>
          <p:nvPr>
            <p:ph idx="1"/>
          </p:nvPr>
        </p:nvSpPr>
        <p:spPr/>
        <p:txBody>
          <a:bodyPr/>
          <a:lstStyle/>
          <a:p>
            <a:pPr>
              <a:buNone/>
            </a:pPr>
            <a:r>
              <a:rPr lang="en-US" b="1" dirty="0"/>
              <a:t>   Solution</a:t>
            </a:r>
            <a:r>
              <a:rPr lang="en-US" dirty="0"/>
              <a:t>: Let </a:t>
            </a:r>
            <a:r>
              <a:rPr lang="en-US" i="1" dirty="0"/>
              <a:t>D </a:t>
            </a:r>
            <a:r>
              <a:rPr lang="en-US" dirty="0"/>
              <a:t>be the event that the person has the disease, and </a:t>
            </a:r>
            <a:r>
              <a:rPr lang="en-US" i="1" dirty="0"/>
              <a:t>E</a:t>
            </a:r>
            <a:r>
              <a:rPr lang="en-US" dirty="0"/>
              <a:t> be the event that this person tests positive. We need to compute </a:t>
            </a:r>
            <a:r>
              <a:rPr lang="en-US" i="1" dirty="0"/>
              <a:t>p</a:t>
            </a:r>
            <a:r>
              <a:rPr lang="en-US" dirty="0"/>
              <a:t>(</a:t>
            </a:r>
            <a:r>
              <a:rPr lang="en-US" i="1" dirty="0"/>
              <a:t>D</a:t>
            </a:r>
            <a:r>
              <a:rPr lang="en-US" dirty="0"/>
              <a:t>|</a:t>
            </a:r>
            <a:r>
              <a:rPr lang="en-US" i="1" dirty="0"/>
              <a:t>E</a:t>
            </a:r>
            <a:r>
              <a:rPr lang="en-US" dirty="0"/>
              <a:t>) from </a:t>
            </a:r>
            <a:r>
              <a:rPr lang="en-US" i="1" dirty="0"/>
              <a:t>p</a:t>
            </a:r>
            <a:r>
              <a:rPr lang="en-US" dirty="0"/>
              <a:t>(D), </a:t>
            </a:r>
            <a:r>
              <a:rPr lang="en-US" i="1" dirty="0"/>
              <a:t>p</a:t>
            </a:r>
            <a:r>
              <a:rPr lang="en-US" dirty="0"/>
              <a:t>(</a:t>
            </a:r>
            <a:r>
              <a:rPr lang="en-US" i="1" dirty="0"/>
              <a:t>E</a:t>
            </a:r>
            <a:r>
              <a:rPr lang="en-US" dirty="0"/>
              <a:t>|</a:t>
            </a:r>
            <a:r>
              <a:rPr lang="en-US" i="1" dirty="0"/>
              <a:t>D</a:t>
            </a:r>
            <a:r>
              <a:rPr lang="en-US" dirty="0"/>
              <a:t>), </a:t>
            </a:r>
            <a:r>
              <a:rPr lang="en-US" i="1" dirty="0"/>
              <a:t>p</a:t>
            </a:r>
            <a:r>
              <a:rPr lang="en-US" dirty="0"/>
              <a:t>( </a:t>
            </a:r>
            <a:r>
              <a:rPr lang="en-US" i="1" dirty="0"/>
              <a:t>E |</a:t>
            </a:r>
            <a:r>
              <a:rPr lang="en-US" i="1" dirty="0">
                <a:latin typeface="Symbol" pitchFamily="18" charset="2"/>
              </a:rPr>
              <a:t>    </a:t>
            </a:r>
            <a:r>
              <a:rPr lang="en-US" dirty="0"/>
              <a:t>)</a:t>
            </a:r>
            <a:r>
              <a:rPr lang="en-US" dirty="0">
                <a:latin typeface="Symbol" pitchFamily="18" charset="2"/>
              </a:rPr>
              <a:t>,</a:t>
            </a:r>
            <a:r>
              <a:rPr lang="en-US" dirty="0"/>
              <a:t>  </a:t>
            </a:r>
            <a:r>
              <a:rPr lang="en-US" i="1" dirty="0">
                <a:ea typeface="Cambria Math"/>
              </a:rPr>
              <a:t>p</a:t>
            </a:r>
            <a:r>
              <a:rPr lang="en-US" dirty="0">
                <a:ea typeface="Cambria Math"/>
              </a:rPr>
              <a:t>(   ).</a:t>
            </a:r>
            <a:endParaRPr lang="en-US" sz="2800" i="1" dirty="0"/>
          </a:p>
        </p:txBody>
      </p:sp>
      <p:pic>
        <p:nvPicPr>
          <p:cNvPr id="25" name="Picture 24" descr="addin_tmp.png"/>
          <p:cNvPicPr>
            <a:picLocks noChangeAspect="1"/>
          </p:cNvPicPr>
          <p:nvPr>
            <p:custDataLst>
              <p:tags r:id="rId1"/>
            </p:custDataLst>
          </p:nvPr>
        </p:nvPicPr>
        <p:blipFill>
          <a:blip r:embed="rId13" cstate="print"/>
          <a:stretch>
            <a:fillRect/>
          </a:stretch>
        </p:blipFill>
        <p:spPr>
          <a:xfrm>
            <a:off x="685800" y="3733800"/>
            <a:ext cx="3158490" cy="255270"/>
          </a:xfrm>
          <a:prstGeom prst="rect">
            <a:avLst/>
          </a:prstGeom>
        </p:spPr>
      </p:pic>
      <p:pic>
        <p:nvPicPr>
          <p:cNvPr id="26" name="Picture 25" descr="addin_tmp.png"/>
          <p:cNvPicPr>
            <a:picLocks noChangeAspect="1"/>
          </p:cNvPicPr>
          <p:nvPr>
            <p:custDataLst>
              <p:tags r:id="rId2"/>
            </p:custDataLst>
          </p:nvPr>
        </p:nvPicPr>
        <p:blipFill>
          <a:blip r:embed="rId14" cstate="print"/>
          <a:stretch>
            <a:fillRect/>
          </a:stretch>
        </p:blipFill>
        <p:spPr>
          <a:xfrm>
            <a:off x="4114801" y="3657600"/>
            <a:ext cx="3308985" cy="278130"/>
          </a:xfrm>
          <a:prstGeom prst="rect">
            <a:avLst/>
          </a:prstGeom>
        </p:spPr>
      </p:pic>
      <p:pic>
        <p:nvPicPr>
          <p:cNvPr id="27" name="Picture 26" descr="addin_tmp.png"/>
          <p:cNvPicPr>
            <a:picLocks noChangeAspect="1"/>
          </p:cNvPicPr>
          <p:nvPr>
            <p:custDataLst>
              <p:tags r:id="rId3"/>
            </p:custDataLst>
          </p:nvPr>
        </p:nvPicPr>
        <p:blipFill>
          <a:blip r:embed="rId15" cstate="print"/>
          <a:stretch>
            <a:fillRect/>
          </a:stretch>
        </p:blipFill>
        <p:spPr>
          <a:xfrm>
            <a:off x="762000" y="4191000"/>
            <a:ext cx="1472565" cy="255270"/>
          </a:xfrm>
          <a:prstGeom prst="rect">
            <a:avLst/>
          </a:prstGeom>
        </p:spPr>
      </p:pic>
      <p:pic>
        <p:nvPicPr>
          <p:cNvPr id="29" name="Picture 28" descr="addin_tmp.png"/>
          <p:cNvPicPr>
            <a:picLocks noChangeAspect="1"/>
          </p:cNvPicPr>
          <p:nvPr>
            <p:custDataLst>
              <p:tags r:id="rId4"/>
            </p:custDataLst>
          </p:nvPr>
        </p:nvPicPr>
        <p:blipFill>
          <a:blip r:embed="rId16" cstate="print"/>
          <a:stretch>
            <a:fillRect/>
          </a:stretch>
        </p:blipFill>
        <p:spPr>
          <a:xfrm>
            <a:off x="4495800" y="4114800"/>
            <a:ext cx="1596390" cy="278130"/>
          </a:xfrm>
          <a:prstGeom prst="rect">
            <a:avLst/>
          </a:prstGeom>
        </p:spPr>
      </p:pic>
      <p:pic>
        <p:nvPicPr>
          <p:cNvPr id="30" name="Picture 29" descr="addin_tmp.png"/>
          <p:cNvPicPr>
            <a:picLocks noChangeAspect="1"/>
          </p:cNvPicPr>
          <p:nvPr>
            <p:custDataLst>
              <p:tags r:id="rId5"/>
            </p:custDataLst>
          </p:nvPr>
        </p:nvPicPr>
        <p:blipFill>
          <a:blip r:embed="rId17" cstate="print"/>
          <a:stretch>
            <a:fillRect/>
          </a:stretch>
        </p:blipFill>
        <p:spPr>
          <a:xfrm>
            <a:off x="6477000" y="4114800"/>
            <a:ext cx="1596390" cy="278130"/>
          </a:xfrm>
          <a:prstGeom prst="rect">
            <a:avLst/>
          </a:prstGeom>
        </p:spPr>
      </p:pic>
      <p:pic>
        <p:nvPicPr>
          <p:cNvPr id="28" name="Picture 27" descr="addin_tmp.png"/>
          <p:cNvPicPr>
            <a:picLocks noChangeAspect="1"/>
          </p:cNvPicPr>
          <p:nvPr>
            <p:custDataLst>
              <p:tags r:id="rId6"/>
            </p:custDataLst>
          </p:nvPr>
        </p:nvPicPr>
        <p:blipFill>
          <a:blip r:embed="rId18" cstate="print"/>
          <a:stretch>
            <a:fillRect/>
          </a:stretch>
        </p:blipFill>
        <p:spPr>
          <a:xfrm>
            <a:off x="2667000" y="4114800"/>
            <a:ext cx="1463040" cy="278130"/>
          </a:xfrm>
          <a:prstGeom prst="rect">
            <a:avLst/>
          </a:prstGeom>
        </p:spPr>
      </p:pic>
      <p:pic>
        <p:nvPicPr>
          <p:cNvPr id="13" name="Picture 12" descr="addin_tmp.png"/>
          <p:cNvPicPr>
            <a:picLocks noChangeAspect="1"/>
          </p:cNvPicPr>
          <p:nvPr>
            <p:custDataLst>
              <p:tags r:id="rId7"/>
            </p:custDataLst>
          </p:nvPr>
        </p:nvPicPr>
        <p:blipFill>
          <a:blip r:embed="rId19" cstate="print"/>
          <a:stretch>
            <a:fillRect/>
          </a:stretch>
        </p:blipFill>
        <p:spPr>
          <a:xfrm>
            <a:off x="2743200" y="3200400"/>
            <a:ext cx="271463" cy="269081"/>
          </a:xfrm>
          <a:prstGeom prst="rect">
            <a:avLst/>
          </a:prstGeom>
        </p:spPr>
      </p:pic>
      <p:pic>
        <p:nvPicPr>
          <p:cNvPr id="14" name="Picture 13" descr="addin_tmp.png"/>
          <p:cNvPicPr>
            <a:picLocks noChangeAspect="1"/>
          </p:cNvPicPr>
          <p:nvPr>
            <p:custDataLst>
              <p:tags r:id="rId8"/>
            </p:custDataLst>
          </p:nvPr>
        </p:nvPicPr>
        <p:blipFill>
          <a:blip r:embed="rId19" cstate="print"/>
          <a:stretch>
            <a:fillRect/>
          </a:stretch>
        </p:blipFill>
        <p:spPr>
          <a:xfrm>
            <a:off x="3657600" y="3200400"/>
            <a:ext cx="271463" cy="269081"/>
          </a:xfrm>
          <a:prstGeom prst="rect">
            <a:avLst/>
          </a:prstGeom>
        </p:spPr>
      </p:pic>
      <p:pic>
        <p:nvPicPr>
          <p:cNvPr id="31" name="Picture 30" descr="addin_tmp.png"/>
          <p:cNvPicPr>
            <a:picLocks noChangeAspect="1"/>
          </p:cNvPicPr>
          <p:nvPr>
            <p:custDataLst>
              <p:tags r:id="rId9"/>
            </p:custDataLst>
          </p:nvPr>
        </p:nvPicPr>
        <p:blipFill>
          <a:blip r:embed="rId20" cstate="print"/>
          <a:stretch>
            <a:fillRect/>
          </a:stretch>
        </p:blipFill>
        <p:spPr>
          <a:xfrm>
            <a:off x="762000" y="4572000"/>
            <a:ext cx="4206240" cy="622935"/>
          </a:xfrm>
          <a:prstGeom prst="rect">
            <a:avLst/>
          </a:prstGeom>
        </p:spPr>
      </p:pic>
      <p:pic>
        <p:nvPicPr>
          <p:cNvPr id="32" name="Picture 31" descr="addin_tmp.png"/>
          <p:cNvPicPr>
            <a:picLocks noChangeAspect="1"/>
          </p:cNvPicPr>
          <p:nvPr>
            <p:custDataLst>
              <p:tags r:id="rId10"/>
            </p:custDataLst>
          </p:nvPr>
        </p:nvPicPr>
        <p:blipFill>
          <a:blip r:embed="rId21" cstate="print"/>
          <a:stretch>
            <a:fillRect/>
          </a:stretch>
        </p:blipFill>
        <p:spPr>
          <a:xfrm>
            <a:off x="1600200" y="5334000"/>
            <a:ext cx="4067175" cy="600075"/>
          </a:xfrm>
          <a:prstGeom prst="rect">
            <a:avLst/>
          </a:prstGeom>
        </p:spPr>
      </p:pic>
      <p:pic>
        <p:nvPicPr>
          <p:cNvPr id="34" name="Picture 33" descr="addin_tmp.png"/>
          <p:cNvPicPr>
            <a:picLocks noChangeAspect="1"/>
          </p:cNvPicPr>
          <p:nvPr>
            <p:custDataLst>
              <p:tags r:id="rId11"/>
            </p:custDataLst>
          </p:nvPr>
        </p:nvPicPr>
        <p:blipFill>
          <a:blip r:embed="rId22" cstate="print"/>
          <a:stretch>
            <a:fillRect/>
          </a:stretch>
        </p:blipFill>
        <p:spPr>
          <a:xfrm>
            <a:off x="1676400" y="6248400"/>
            <a:ext cx="815340" cy="177165"/>
          </a:xfrm>
          <a:prstGeom prst="rect">
            <a:avLst/>
          </a:prstGeom>
        </p:spPr>
      </p:pic>
      <p:sp>
        <p:nvSpPr>
          <p:cNvPr id="35" name="TextBox 34"/>
          <p:cNvSpPr txBox="1"/>
          <p:nvPr/>
        </p:nvSpPr>
        <p:spPr>
          <a:xfrm>
            <a:off x="2743200" y="6096000"/>
            <a:ext cx="3886200" cy="646331"/>
          </a:xfrm>
          <a:prstGeom prst="rect">
            <a:avLst/>
          </a:prstGeom>
          <a:noFill/>
          <a:ln>
            <a:solidFill>
              <a:schemeClr val="accent1"/>
            </a:solidFill>
          </a:ln>
        </p:spPr>
        <p:txBody>
          <a:bodyPr wrap="square" rtlCol="0">
            <a:spAutoFit/>
          </a:bodyPr>
          <a:lstStyle/>
          <a:p>
            <a:r>
              <a:rPr lang="en-US" dirty="0"/>
              <a:t>So, don’t worry too much, if your test for this disease comes back positive.</a:t>
            </a:r>
          </a:p>
        </p:txBody>
      </p:sp>
      <p:sp>
        <p:nvSpPr>
          <p:cNvPr id="36" name="TextBox 35"/>
          <p:cNvSpPr txBox="1"/>
          <p:nvPr/>
        </p:nvSpPr>
        <p:spPr>
          <a:xfrm>
            <a:off x="6019800" y="4648200"/>
            <a:ext cx="2743200" cy="1200329"/>
          </a:xfrm>
          <a:prstGeom prst="rect">
            <a:avLst/>
          </a:prstGeom>
          <a:noFill/>
          <a:ln>
            <a:solidFill>
              <a:schemeClr val="accent1"/>
            </a:solidFill>
          </a:ln>
        </p:spPr>
        <p:txBody>
          <a:bodyPr wrap="square" rtlCol="0">
            <a:spAutoFit/>
          </a:bodyPr>
          <a:lstStyle/>
          <a:p>
            <a:r>
              <a:rPr lang="en-US" dirty="0"/>
              <a:t>Can you use this formula to explain why the resulting probability is surprisingly small?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t>
            </a:r>
            <a:r>
              <a:rPr lang="en-US" dirty="0" err="1"/>
              <a:t>Bayes</a:t>
            </a:r>
            <a:r>
              <a:rPr lang="en-US" dirty="0"/>
              <a:t>’ Theorem </a:t>
            </a:r>
          </a:p>
        </p:txBody>
      </p:sp>
      <p:sp>
        <p:nvSpPr>
          <p:cNvPr id="3" name="Content Placeholder 2"/>
          <p:cNvSpPr>
            <a:spLocks noGrp="1"/>
          </p:cNvSpPr>
          <p:nvPr>
            <p:ph idx="1"/>
          </p:nvPr>
        </p:nvSpPr>
        <p:spPr/>
        <p:txBody>
          <a:bodyPr>
            <a:normAutofit fontScale="92500" lnSpcReduction="10000"/>
          </a:bodyPr>
          <a:lstStyle/>
          <a:p>
            <a:pPr lvl="1"/>
            <a:r>
              <a:rPr lang="en-US" dirty="0"/>
              <a:t>What if the result is negative?</a:t>
            </a:r>
          </a:p>
          <a:p>
            <a:pPr>
              <a:buNone/>
            </a:pPr>
            <a:endParaRPr lang="en-US" dirty="0"/>
          </a:p>
          <a:p>
            <a:pPr>
              <a:buNone/>
            </a:pPr>
            <a:endParaRPr lang="en-US" dirty="0"/>
          </a:p>
          <a:p>
            <a:endParaRPr lang="en-US" dirty="0"/>
          </a:p>
          <a:p>
            <a:endParaRPr lang="en-US" dirty="0"/>
          </a:p>
          <a:p>
            <a:endParaRPr lang="en-US" dirty="0"/>
          </a:p>
          <a:p>
            <a:endParaRPr lang="en-US" dirty="0"/>
          </a:p>
          <a:p>
            <a:pPr>
              <a:buNone/>
            </a:pPr>
            <a:endParaRPr lang="en-US" dirty="0"/>
          </a:p>
          <a:p>
            <a:pPr lvl="1"/>
            <a:endParaRPr lang="en-US" dirty="0"/>
          </a:p>
          <a:p>
            <a:pPr lvl="1"/>
            <a:r>
              <a:rPr lang="en-US" dirty="0"/>
              <a:t>So, it is extremely unlikely you have the disease if you test negative.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2362200" y="2514600"/>
            <a:ext cx="5257800" cy="804863"/>
          </a:xfrm>
          <a:prstGeom prst="rect">
            <a:avLst/>
          </a:prstGeom>
        </p:spPr>
      </p:pic>
      <p:pic>
        <p:nvPicPr>
          <p:cNvPr id="8" name="Picture 7" descr="addin_tmp.png"/>
          <p:cNvPicPr>
            <a:picLocks noChangeAspect="1"/>
          </p:cNvPicPr>
          <p:nvPr>
            <p:custDataLst>
              <p:tags r:id="rId2"/>
            </p:custDataLst>
          </p:nvPr>
        </p:nvPicPr>
        <p:blipFill>
          <a:blip r:embed="rId7" cstate="print"/>
          <a:stretch>
            <a:fillRect/>
          </a:stretch>
        </p:blipFill>
        <p:spPr>
          <a:xfrm>
            <a:off x="3505200" y="3733800"/>
            <a:ext cx="5083969" cy="750094"/>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3810000" y="5029200"/>
            <a:ext cx="1654969" cy="219075"/>
          </a:xfrm>
          <a:prstGeom prst="rect">
            <a:avLst/>
          </a:prstGeom>
        </p:spPr>
      </p:pic>
      <p:sp>
        <p:nvSpPr>
          <p:cNvPr id="10" name="TextBox 9"/>
          <p:cNvSpPr txBox="1"/>
          <p:nvPr/>
        </p:nvSpPr>
        <p:spPr>
          <a:xfrm>
            <a:off x="533400" y="3124200"/>
            <a:ext cx="2514600" cy="2308324"/>
          </a:xfrm>
          <a:prstGeom prst="rect">
            <a:avLst/>
          </a:prstGeom>
          <a:noFill/>
          <a:ln>
            <a:solidFill>
              <a:srgbClr val="00B0F0"/>
            </a:solidFill>
          </a:ln>
        </p:spPr>
        <p:txBody>
          <a:bodyPr wrap="square" rtlCol="0">
            <a:spAutoFit/>
          </a:bodyPr>
          <a:lstStyle/>
          <a:p>
            <a:r>
              <a:rPr lang="en-US" dirty="0"/>
              <a:t>So, the probability you have the disease if you test negative is</a:t>
            </a:r>
          </a:p>
          <a:p>
            <a:endParaRPr lang="en-US" dirty="0"/>
          </a:p>
          <a:p>
            <a:r>
              <a:rPr lang="en-US" dirty="0"/>
              <a:t> </a:t>
            </a:r>
          </a:p>
          <a:p>
            <a:endParaRPr lang="en-US" dirty="0"/>
          </a:p>
          <a:p>
            <a:endParaRPr lang="en-US" dirty="0"/>
          </a:p>
          <a:p>
            <a:endParaRPr lang="en-US" dirty="0"/>
          </a:p>
        </p:txBody>
      </p:sp>
      <p:pic>
        <p:nvPicPr>
          <p:cNvPr id="11" name="Picture 10" descr="addin_tmp.png"/>
          <p:cNvPicPr>
            <a:picLocks noChangeAspect="1"/>
          </p:cNvPicPr>
          <p:nvPr>
            <p:custDataLst>
              <p:tags r:id="rId4"/>
            </p:custDataLst>
          </p:nvPr>
        </p:nvPicPr>
        <p:blipFill>
          <a:blip r:embed="rId9" cstate="print"/>
          <a:stretch>
            <a:fillRect/>
          </a:stretch>
        </p:blipFill>
        <p:spPr>
          <a:xfrm>
            <a:off x="762000" y="4038600"/>
            <a:ext cx="2194560" cy="8286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a:t>
            </a:r>
            <a:r>
              <a:rPr lang="en-US" dirty="0" err="1"/>
              <a:t>Bayes</a:t>
            </a:r>
            <a:r>
              <a:rPr lang="en-US" dirty="0"/>
              <a:t>’ Theorem</a:t>
            </a:r>
          </a:p>
        </p:txBody>
      </p:sp>
      <p:sp>
        <p:nvSpPr>
          <p:cNvPr id="3" name="Content Placeholder 2"/>
          <p:cNvSpPr>
            <a:spLocks noGrp="1"/>
          </p:cNvSpPr>
          <p:nvPr>
            <p:ph idx="1"/>
          </p:nvPr>
        </p:nvSpPr>
        <p:spPr/>
        <p:txBody>
          <a:bodyPr/>
          <a:lstStyle/>
          <a:p>
            <a:pPr>
              <a:buNone/>
            </a:pPr>
            <a:r>
              <a:rPr lang="en-US" b="1" dirty="0"/>
              <a:t>   Generalized </a:t>
            </a:r>
            <a:r>
              <a:rPr lang="en-US" b="1" dirty="0" err="1"/>
              <a:t>Bayes</a:t>
            </a:r>
            <a:r>
              <a:rPr lang="en-US" b="1" dirty="0"/>
              <a:t>’ Theorem</a:t>
            </a:r>
            <a:r>
              <a:rPr lang="en-US" dirty="0"/>
              <a:t>: Suppose that </a:t>
            </a:r>
            <a:r>
              <a:rPr lang="en-US" i="1" dirty="0"/>
              <a:t>E</a:t>
            </a:r>
            <a:r>
              <a:rPr lang="en-US" dirty="0"/>
              <a:t> is an event from a sample space </a:t>
            </a:r>
            <a:r>
              <a:rPr lang="en-US" i="1" dirty="0"/>
              <a:t>S</a:t>
            </a:r>
            <a:r>
              <a:rPr lang="en-US" dirty="0"/>
              <a:t> and that </a:t>
            </a:r>
            <a:r>
              <a:rPr lang="en-US" i="1" dirty="0"/>
              <a:t>F</a:t>
            </a:r>
            <a:r>
              <a:rPr lang="en-US" baseline="-25000" dirty="0"/>
              <a:t>1</a:t>
            </a:r>
            <a:r>
              <a:rPr lang="en-US" dirty="0"/>
              <a:t>, </a:t>
            </a:r>
            <a:r>
              <a:rPr lang="en-US" i="1" dirty="0"/>
              <a:t>F</a:t>
            </a:r>
            <a:r>
              <a:rPr lang="en-US" baseline="-25000" dirty="0"/>
              <a:t>2</a:t>
            </a:r>
            <a:r>
              <a:rPr lang="en-US" dirty="0"/>
              <a:t>, …, </a:t>
            </a:r>
            <a:r>
              <a:rPr lang="en-US" i="1" dirty="0"/>
              <a:t>F</a:t>
            </a:r>
            <a:r>
              <a:rPr lang="en-US" baseline="-25000" dirty="0"/>
              <a:t>n</a:t>
            </a:r>
            <a:r>
              <a:rPr lang="en-US" dirty="0"/>
              <a:t> are mutually exclusive events such that</a:t>
            </a:r>
          </a:p>
          <a:p>
            <a:endParaRPr lang="en-US" dirty="0"/>
          </a:p>
          <a:p>
            <a:pPr>
              <a:buNone/>
            </a:pPr>
            <a:r>
              <a:rPr lang="en-US" dirty="0"/>
              <a:t>    Assume that </a:t>
            </a:r>
            <a:r>
              <a:rPr lang="en-US" i="1" dirty="0"/>
              <a:t>p(E) </a:t>
            </a:r>
            <a:r>
              <a:rPr lang="en-US" dirty="0">
                <a:latin typeface="Calibri"/>
              </a:rPr>
              <a:t>≠</a:t>
            </a:r>
            <a:r>
              <a:rPr lang="en-US" i="1" dirty="0">
                <a:latin typeface="Calibri"/>
              </a:rPr>
              <a:t> 0 </a:t>
            </a:r>
            <a:r>
              <a:rPr lang="en-US" dirty="0">
                <a:latin typeface="Calibri"/>
              </a:rPr>
              <a:t>for </a:t>
            </a:r>
            <a:r>
              <a:rPr lang="en-US" i="1" dirty="0" err="1">
                <a:latin typeface="Calibri"/>
              </a:rPr>
              <a:t>i</a:t>
            </a:r>
            <a:r>
              <a:rPr lang="en-US" i="1" dirty="0">
                <a:latin typeface="Calibri"/>
              </a:rPr>
              <a:t> = 1, 2, …, n</a:t>
            </a:r>
            <a:r>
              <a:rPr lang="en-US" dirty="0">
                <a:latin typeface="Calibri"/>
              </a:rPr>
              <a:t>. Then</a:t>
            </a:r>
            <a:r>
              <a:rPr lang="en-US" dirty="0"/>
              <a:t> </a:t>
            </a:r>
          </a:p>
        </p:txBody>
      </p:sp>
      <p:pic>
        <p:nvPicPr>
          <p:cNvPr id="12" name="Picture 11" descr="addin_tmp.png"/>
          <p:cNvPicPr>
            <a:picLocks noChangeAspect="1"/>
          </p:cNvPicPr>
          <p:nvPr>
            <p:custDataLst>
              <p:tags r:id="rId1"/>
            </p:custDataLst>
          </p:nvPr>
        </p:nvPicPr>
        <p:blipFill>
          <a:blip r:embed="rId4" cstate="print"/>
          <a:stretch>
            <a:fillRect/>
          </a:stretch>
        </p:blipFill>
        <p:spPr>
          <a:xfrm>
            <a:off x="5867400" y="2743200"/>
            <a:ext cx="825818" cy="521494"/>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1" y="4495800"/>
            <a:ext cx="5080635" cy="92583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Monty Hall Puzzle</a:t>
            </a:r>
          </a:p>
        </p:txBody>
      </p:sp>
      <p:sp>
        <p:nvSpPr>
          <p:cNvPr id="3" name="Content Placeholder 2"/>
          <p:cNvSpPr>
            <a:spLocks noGrp="1"/>
          </p:cNvSpPr>
          <p:nvPr>
            <p:ph idx="1"/>
          </p:nvPr>
        </p:nvSpPr>
        <p:spPr/>
        <p:txBody>
          <a:bodyPr>
            <a:normAutofit fontScale="92500"/>
          </a:bodyPr>
          <a:lstStyle/>
          <a:p>
            <a:pPr>
              <a:buNone/>
            </a:pPr>
            <a:r>
              <a:rPr lang="en-US" b="1" dirty="0"/>
              <a:t>   Example</a:t>
            </a:r>
            <a:r>
              <a:rPr lang="en-US" dirty="0"/>
              <a:t>: You are asked to select one of the three doors to open.  There is a large prize behind one of the doors and if you select that door, you win the prize. After you select a door, the game show host opens one of the other doors (which he knows is not the winning door). The prize is not behind the door and he gives you the opportunity to switch your selection. Should you switch? </a:t>
            </a:r>
          </a:p>
          <a:p>
            <a:pPr>
              <a:buNone/>
            </a:pPr>
            <a:endParaRPr lang="en-US" dirty="0"/>
          </a:p>
          <a:p>
            <a:pPr>
              <a:buNone/>
            </a:pPr>
            <a:endParaRPr lang="en-US" dirty="0"/>
          </a:p>
          <a:p>
            <a:pPr>
              <a:buNone/>
            </a:pPr>
            <a:r>
              <a:rPr lang="en-US" b="1" dirty="0"/>
              <a:t>    Solution</a:t>
            </a:r>
            <a:r>
              <a:rPr lang="en-US" dirty="0"/>
              <a:t>: You should switch. We’ll prove this using Bayes’ Theorem.</a:t>
            </a:r>
          </a:p>
        </p:txBody>
      </p:sp>
      <p:grpSp>
        <p:nvGrpSpPr>
          <p:cNvPr id="38" name="Group 37"/>
          <p:cNvGrpSpPr/>
          <p:nvPr/>
        </p:nvGrpSpPr>
        <p:grpSpPr>
          <a:xfrm>
            <a:off x="5715000" y="228600"/>
            <a:ext cx="2667000" cy="990600"/>
            <a:chOff x="5715000" y="228600"/>
            <a:chExt cx="2667000" cy="990600"/>
          </a:xfrm>
        </p:grpSpPr>
        <p:sp>
          <p:nvSpPr>
            <p:cNvPr id="4" name="Rectangle 3"/>
            <p:cNvSpPr/>
            <p:nvPr/>
          </p:nvSpPr>
          <p:spPr>
            <a:xfrm>
              <a:off x="60960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18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438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390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532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010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715000" y="1219200"/>
              <a:ext cx="3810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3200" y="1219200"/>
              <a:ext cx="2286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9000" y="1219200"/>
              <a:ext cx="3048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1219200"/>
              <a:ext cx="3810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19800" y="228600"/>
              <a:ext cx="0" cy="9144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9800" y="228600"/>
              <a:ext cx="20574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772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294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152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056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676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19800" y="1143000"/>
              <a:ext cx="0" cy="76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172200" y="533400"/>
            <a:ext cx="228600" cy="523220"/>
          </a:xfrm>
          <a:prstGeom prst="rect">
            <a:avLst/>
          </a:prstGeom>
          <a:noFill/>
        </p:spPr>
        <p:txBody>
          <a:bodyPr wrap="square" rtlCol="0">
            <a:spAutoFit/>
          </a:bodyPr>
          <a:lstStyle/>
          <a:p>
            <a:r>
              <a:rPr lang="en-US" sz="2800" b="1" dirty="0">
                <a:latin typeface="Cambria Math" pitchFamily="18" charset="0"/>
                <a:ea typeface="Cambria Math" pitchFamily="18" charset="0"/>
              </a:rPr>
              <a:t>1</a:t>
            </a:r>
          </a:p>
        </p:txBody>
      </p:sp>
      <p:sp>
        <p:nvSpPr>
          <p:cNvPr id="25" name="TextBox 24"/>
          <p:cNvSpPr txBox="1"/>
          <p:nvPr/>
        </p:nvSpPr>
        <p:spPr>
          <a:xfrm>
            <a:off x="7620000" y="533400"/>
            <a:ext cx="228600" cy="523220"/>
          </a:xfrm>
          <a:prstGeom prst="rect">
            <a:avLst/>
          </a:prstGeom>
          <a:noFill/>
        </p:spPr>
        <p:txBody>
          <a:bodyPr wrap="square" rtlCol="0">
            <a:spAutoFit/>
          </a:bodyPr>
          <a:lstStyle/>
          <a:p>
            <a:r>
              <a:rPr lang="en-US" sz="2800" b="1" dirty="0">
                <a:latin typeface="Cambria Math" pitchFamily="18" charset="0"/>
                <a:ea typeface="Cambria Math" pitchFamily="18" charset="0"/>
              </a:rPr>
              <a:t>3</a:t>
            </a:r>
          </a:p>
        </p:txBody>
      </p:sp>
      <p:sp>
        <p:nvSpPr>
          <p:cNvPr id="27" name="TextBox 26"/>
          <p:cNvSpPr txBox="1"/>
          <p:nvPr/>
        </p:nvSpPr>
        <p:spPr>
          <a:xfrm>
            <a:off x="6858000" y="533400"/>
            <a:ext cx="228600" cy="523220"/>
          </a:xfrm>
          <a:prstGeom prst="rect">
            <a:avLst/>
          </a:prstGeom>
          <a:noFill/>
        </p:spPr>
        <p:txBody>
          <a:bodyPr wrap="square" rtlCol="0">
            <a:spAutoFit/>
          </a:bodyPr>
          <a:lstStyle/>
          <a:p>
            <a:r>
              <a:rPr lang="en-US" sz="2800" b="1" dirty="0">
                <a:latin typeface="Cambria Math" pitchFamily="18" charset="0"/>
                <a:ea typeface="Cambria Math"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Expected Value and Variance</a:t>
            </a:r>
          </a:p>
        </p:txBody>
      </p:sp>
      <p:sp>
        <p:nvSpPr>
          <p:cNvPr id="3" name="Subtitle 2"/>
          <p:cNvSpPr>
            <a:spLocks noGrp="1"/>
          </p:cNvSpPr>
          <p:nvPr>
            <p:ph type="subTitle" idx="1"/>
          </p:nvPr>
        </p:nvSpPr>
        <p:spPr/>
        <p:txBody>
          <a:bodyPr/>
          <a:lstStyle/>
          <a:p>
            <a:r>
              <a:rPr lang="en-US" dirty="0"/>
              <a:t>Section 6.4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Expected Value</a:t>
            </a:r>
          </a:p>
          <a:p>
            <a:r>
              <a:rPr lang="en-US" dirty="0"/>
              <a:t>Linearity of Expectation</a:t>
            </a:r>
          </a:p>
          <a:p>
            <a:r>
              <a:rPr lang="en-US" dirty="0"/>
              <a:t>Average-Case Computational Complexity</a:t>
            </a:r>
          </a:p>
          <a:p>
            <a:r>
              <a:rPr lang="en-US" dirty="0"/>
              <a:t>Geometric Distribution</a:t>
            </a:r>
          </a:p>
          <a:p>
            <a:r>
              <a:rPr lang="en-US" dirty="0"/>
              <a:t>Independent Random Variables</a:t>
            </a:r>
          </a:p>
          <a:p>
            <a:r>
              <a:rPr lang="en-US" dirty="0"/>
              <a:t>Variance</a:t>
            </a:r>
          </a:p>
          <a:p>
            <a:r>
              <a:rPr lang="en-US" dirty="0" err="1"/>
              <a:t>Chebyshev’s</a:t>
            </a:r>
            <a:r>
              <a:rPr lang="en-US" dirty="0"/>
              <a:t> Inequality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Value</a:t>
            </a:r>
          </a:p>
        </p:txBody>
      </p:sp>
      <p:sp>
        <p:nvSpPr>
          <p:cNvPr id="3" name="Content Placeholder 2"/>
          <p:cNvSpPr>
            <a:spLocks noGrp="1"/>
          </p:cNvSpPr>
          <p:nvPr>
            <p:ph idx="1"/>
          </p:nvPr>
        </p:nvSpPr>
        <p:spPr/>
        <p:txBody>
          <a:bodyPr>
            <a:normAutofit fontScale="92500"/>
          </a:bodyPr>
          <a:lstStyle/>
          <a:p>
            <a:pPr>
              <a:buNone/>
            </a:pPr>
            <a:r>
              <a:rPr lang="en-US" b="1" dirty="0"/>
              <a:t>   Definition</a:t>
            </a:r>
            <a:r>
              <a:rPr lang="en-US" dirty="0"/>
              <a:t>: The </a:t>
            </a:r>
            <a:r>
              <a:rPr lang="en-US" i="1" dirty="0"/>
              <a:t>expected value </a:t>
            </a:r>
            <a:r>
              <a:rPr lang="en-US" dirty="0"/>
              <a:t>(or </a:t>
            </a:r>
            <a:r>
              <a:rPr lang="en-US" i="1" dirty="0"/>
              <a:t>expectation </a:t>
            </a:r>
            <a:r>
              <a:rPr lang="en-US" dirty="0"/>
              <a:t>or </a:t>
            </a:r>
            <a:r>
              <a:rPr lang="en-US" i="1" dirty="0"/>
              <a:t>mean</a:t>
            </a:r>
            <a:r>
              <a:rPr lang="en-US" dirty="0"/>
              <a:t>) of the random variable </a:t>
            </a:r>
            <a:r>
              <a:rPr lang="en-US" i="1" dirty="0"/>
              <a:t>X</a:t>
            </a:r>
            <a:r>
              <a:rPr lang="en-US" dirty="0"/>
              <a:t>(</a:t>
            </a:r>
            <a:r>
              <a:rPr lang="en-US" i="1" dirty="0"/>
              <a:t>s</a:t>
            </a:r>
            <a:r>
              <a:rPr lang="en-US" dirty="0"/>
              <a:t>) on the sample space </a:t>
            </a:r>
            <a:r>
              <a:rPr lang="en-US" i="1" dirty="0"/>
              <a:t>S</a:t>
            </a:r>
            <a:r>
              <a:rPr lang="en-US" dirty="0"/>
              <a:t> is equal to</a:t>
            </a:r>
          </a:p>
          <a:p>
            <a:pPr>
              <a:buNone/>
            </a:pPr>
            <a:endParaRPr lang="en-US" i="1" dirty="0"/>
          </a:p>
          <a:p>
            <a:pPr>
              <a:buNone/>
            </a:pPr>
            <a:endParaRPr lang="en-US" dirty="0"/>
          </a:p>
          <a:p>
            <a:pPr>
              <a:buNone/>
            </a:pPr>
            <a:endParaRPr lang="en-US" dirty="0"/>
          </a:p>
          <a:p>
            <a:pPr>
              <a:buNone/>
            </a:pPr>
            <a:r>
              <a:rPr lang="en-US" b="1" dirty="0"/>
              <a:t>    Example-Expected Value of a Die</a:t>
            </a:r>
            <a:r>
              <a:rPr lang="en-US" dirty="0"/>
              <a:t>: Let X be the number that comes up when a fair die is rolled. What is the expected value of </a:t>
            </a:r>
            <a:r>
              <a:rPr lang="en-US" i="1" dirty="0"/>
              <a:t>X</a:t>
            </a:r>
            <a:r>
              <a:rPr lang="en-US" dirty="0"/>
              <a:t>?</a:t>
            </a:r>
          </a:p>
          <a:p>
            <a:pPr>
              <a:buNone/>
            </a:pPr>
            <a:r>
              <a:rPr lang="en-US" b="1" dirty="0"/>
              <a:t>    Solution</a:t>
            </a:r>
            <a:r>
              <a:rPr lang="en-US" dirty="0"/>
              <a:t>: The random variable X takes the values 1, 2, 3, 4, 5, or 6. Each has probability 1/6. It follows that</a:t>
            </a:r>
          </a:p>
        </p:txBody>
      </p:sp>
      <p:pic>
        <p:nvPicPr>
          <p:cNvPr id="5" name="Picture 4" descr="addin_tmp.png"/>
          <p:cNvPicPr>
            <a:picLocks noChangeAspect="1"/>
          </p:cNvPicPr>
          <p:nvPr>
            <p:custDataLst>
              <p:tags r:id="rId1"/>
            </p:custDataLst>
          </p:nvPr>
        </p:nvPicPr>
        <p:blipFill>
          <a:blip r:embed="rId4" cstate="print"/>
          <a:stretch>
            <a:fillRect/>
          </a:stretch>
        </p:blipFill>
        <p:spPr>
          <a:xfrm>
            <a:off x="3657600" y="3124200"/>
            <a:ext cx="2421255" cy="55816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6019800"/>
            <a:ext cx="4629150" cy="5238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Value</a:t>
            </a:r>
          </a:p>
        </p:txBody>
      </p:sp>
      <p:sp>
        <p:nvSpPr>
          <p:cNvPr id="3" name="Content Placeholder 2"/>
          <p:cNvSpPr>
            <a:spLocks noGrp="1"/>
          </p:cNvSpPr>
          <p:nvPr>
            <p:ph idx="1"/>
          </p:nvPr>
        </p:nvSpPr>
        <p:spPr/>
        <p:txBody>
          <a:bodyPr>
            <a:normAutofit fontScale="92500"/>
          </a:bodyPr>
          <a:lstStyle/>
          <a:p>
            <a:pPr>
              <a:buNone/>
            </a:pPr>
            <a:r>
              <a:rPr lang="en-US" b="1" dirty="0"/>
              <a:t>   Theorem </a:t>
            </a:r>
            <a:r>
              <a:rPr lang="en-US" b="1" dirty="0">
                <a:latin typeface="Cambria Math" pitchFamily="18" charset="0"/>
                <a:ea typeface="Cambria Math" pitchFamily="18" charset="0"/>
              </a:rPr>
              <a:t>1</a:t>
            </a:r>
            <a:r>
              <a:rPr lang="en-US" dirty="0"/>
              <a:t>: If X is a random variable and </a:t>
            </a:r>
            <a:r>
              <a:rPr lang="en-US" i="1" dirty="0"/>
              <a:t>p</a:t>
            </a:r>
            <a:r>
              <a:rPr lang="en-US" dirty="0"/>
              <a:t>(</a:t>
            </a:r>
            <a:r>
              <a:rPr lang="en-US" i="1" dirty="0"/>
              <a:t>X</a:t>
            </a:r>
            <a:r>
              <a:rPr lang="en-US" dirty="0"/>
              <a:t> = </a:t>
            </a:r>
            <a:r>
              <a:rPr lang="en-US" i="1" dirty="0"/>
              <a:t>r</a:t>
            </a:r>
            <a:r>
              <a:rPr lang="en-US" dirty="0"/>
              <a:t>) is the probability that X = r, so that</a:t>
            </a:r>
          </a:p>
          <a:p>
            <a:pPr>
              <a:buNone/>
            </a:pPr>
            <a:r>
              <a:rPr lang="en-US" dirty="0"/>
              <a:t>                                                                then</a:t>
            </a:r>
          </a:p>
          <a:p>
            <a:endParaRPr lang="en-US" dirty="0"/>
          </a:p>
          <a:p>
            <a:pPr>
              <a:buNone/>
            </a:pPr>
            <a:endParaRPr lang="en-US" dirty="0"/>
          </a:p>
          <a:p>
            <a:pPr>
              <a:buNone/>
            </a:pPr>
            <a:r>
              <a:rPr lang="en-US" b="1" i="1" dirty="0"/>
              <a:t>   Proof</a:t>
            </a:r>
            <a:r>
              <a:rPr lang="en-US" dirty="0"/>
              <a:t>: Suppose that </a:t>
            </a:r>
            <a:r>
              <a:rPr lang="en-US" i="1" dirty="0"/>
              <a:t>X</a:t>
            </a:r>
            <a:r>
              <a:rPr lang="en-US" dirty="0"/>
              <a:t> is a random variable with range </a:t>
            </a:r>
            <a:r>
              <a:rPr lang="en-US" i="1" dirty="0"/>
              <a:t>X</a:t>
            </a:r>
            <a:r>
              <a:rPr lang="en-US" dirty="0"/>
              <a:t>(</a:t>
            </a:r>
            <a:r>
              <a:rPr lang="en-US" i="1" dirty="0"/>
              <a:t>S</a:t>
            </a:r>
            <a:r>
              <a:rPr lang="en-US" dirty="0"/>
              <a:t>) and let </a:t>
            </a:r>
            <a:r>
              <a:rPr lang="en-US" i="1" dirty="0"/>
              <a:t>p</a:t>
            </a:r>
            <a:r>
              <a:rPr lang="en-US" dirty="0"/>
              <a:t>(</a:t>
            </a:r>
            <a:r>
              <a:rPr lang="en-US" i="1" dirty="0"/>
              <a:t>X</a:t>
            </a:r>
            <a:r>
              <a:rPr lang="en-US" dirty="0"/>
              <a:t> = </a:t>
            </a:r>
            <a:r>
              <a:rPr lang="en-US" i="1" dirty="0"/>
              <a:t>r</a:t>
            </a:r>
            <a:r>
              <a:rPr lang="en-US" dirty="0"/>
              <a:t>) be the probability that </a:t>
            </a:r>
            <a:r>
              <a:rPr lang="en-US" i="1" dirty="0"/>
              <a:t>X</a:t>
            </a:r>
            <a:r>
              <a:rPr lang="en-US" dirty="0"/>
              <a:t> takes the value </a:t>
            </a:r>
            <a:r>
              <a:rPr lang="en-US" i="1" dirty="0"/>
              <a:t>r</a:t>
            </a:r>
            <a:r>
              <a:rPr lang="en-US" dirty="0"/>
              <a:t>. Consequently, </a:t>
            </a:r>
            <a:r>
              <a:rPr lang="en-US" i="1" dirty="0"/>
              <a:t>p</a:t>
            </a:r>
            <a:r>
              <a:rPr lang="en-US" dirty="0"/>
              <a:t>(</a:t>
            </a:r>
            <a:r>
              <a:rPr lang="en-US" i="1" dirty="0"/>
              <a:t>X</a:t>
            </a:r>
            <a:r>
              <a:rPr lang="en-US" dirty="0"/>
              <a:t> = </a:t>
            </a:r>
            <a:r>
              <a:rPr lang="en-US" i="1" dirty="0"/>
              <a:t>r</a:t>
            </a:r>
            <a:r>
              <a:rPr lang="en-US" dirty="0"/>
              <a:t>) is the sum of the probabilities of the outcomes </a:t>
            </a:r>
            <a:r>
              <a:rPr lang="en-US" i="1" dirty="0"/>
              <a:t>s</a:t>
            </a:r>
            <a:r>
              <a:rPr lang="en-US" dirty="0"/>
              <a:t> such that </a:t>
            </a:r>
            <a:r>
              <a:rPr lang="en-US" i="1" dirty="0"/>
              <a:t>X</a:t>
            </a:r>
            <a:r>
              <a:rPr lang="en-US" dirty="0"/>
              <a:t>(</a:t>
            </a:r>
            <a:r>
              <a:rPr lang="en-US" i="1" dirty="0"/>
              <a:t>s</a:t>
            </a:r>
            <a:r>
              <a:rPr lang="en-US" dirty="0"/>
              <a:t>) = </a:t>
            </a:r>
            <a:r>
              <a:rPr lang="en-US" i="1" dirty="0"/>
              <a:t>r</a:t>
            </a:r>
            <a:r>
              <a:rPr lang="en-US" dirty="0"/>
              <a:t>. Hence,</a:t>
            </a:r>
          </a:p>
          <a:p>
            <a:pPr>
              <a:buNone/>
            </a:pPr>
            <a:r>
              <a:rPr lang="en-US" dirty="0"/>
              <a:t> </a:t>
            </a:r>
          </a:p>
        </p:txBody>
      </p:sp>
      <p:pic>
        <p:nvPicPr>
          <p:cNvPr id="5" name="Picture 4" descr="addin_tmp.png"/>
          <p:cNvPicPr>
            <a:picLocks noChangeAspect="1"/>
          </p:cNvPicPr>
          <p:nvPr>
            <p:custDataLst>
              <p:tags r:id="rId1"/>
            </p:custDataLst>
          </p:nvPr>
        </p:nvPicPr>
        <p:blipFill>
          <a:blip r:embed="rId5" cstate="print"/>
          <a:stretch>
            <a:fillRect/>
          </a:stretch>
        </p:blipFill>
        <p:spPr>
          <a:xfrm>
            <a:off x="2057400" y="2895600"/>
            <a:ext cx="3280410" cy="31242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2362200" y="3429000"/>
            <a:ext cx="2876550" cy="600075"/>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286000" y="5715000"/>
            <a:ext cx="2876550" cy="600075"/>
          </a:xfrm>
          <a:prstGeom prst="rect">
            <a:avLst/>
          </a:prstGeom>
        </p:spPr>
      </p:pic>
      <p:sp>
        <p:nvSpPr>
          <p:cNvPr id="8" name="Isosceles Triangle 7"/>
          <p:cNvSpPr/>
          <p:nvPr/>
        </p:nvSpPr>
        <p:spPr>
          <a:xfrm rot="5400000" flipV="1">
            <a:off x="8229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 of Expectation</a:t>
            </a:r>
          </a:p>
        </p:txBody>
      </p:sp>
      <p:sp>
        <p:nvSpPr>
          <p:cNvPr id="3" name="Content Placeholder 2"/>
          <p:cNvSpPr>
            <a:spLocks noGrp="1"/>
          </p:cNvSpPr>
          <p:nvPr>
            <p:ph idx="1"/>
          </p:nvPr>
        </p:nvSpPr>
        <p:spPr/>
        <p:txBody>
          <a:bodyPr>
            <a:normAutofit fontScale="92500" lnSpcReduction="10000"/>
          </a:bodyPr>
          <a:lstStyle/>
          <a:p>
            <a:pPr>
              <a:buNone/>
            </a:pPr>
            <a:r>
              <a:rPr lang="en-US" dirty="0"/>
              <a:t>   The following theorem tells us that expected values are linear. For example, the expected value of the sum of random variables is the sum of their expected values. </a:t>
            </a:r>
          </a:p>
          <a:p>
            <a:pPr>
              <a:buNone/>
            </a:pPr>
            <a:endParaRPr lang="en-US" dirty="0"/>
          </a:p>
          <a:p>
            <a:pPr>
              <a:buNone/>
            </a:pPr>
            <a:r>
              <a:rPr lang="en-US" b="1" dirty="0"/>
              <a:t>   Theorem </a:t>
            </a:r>
            <a:r>
              <a:rPr lang="en-US" b="1" dirty="0">
                <a:latin typeface="Cambria Math" pitchFamily="18" charset="0"/>
                <a:ea typeface="Cambria Math" pitchFamily="18" charset="0"/>
              </a:rPr>
              <a:t>3</a:t>
            </a:r>
            <a:r>
              <a:rPr lang="en-US" dirty="0"/>
              <a:t>: If </a:t>
            </a:r>
            <a:r>
              <a:rPr lang="en-US" i="1" dirty="0"/>
              <a:t>X</a:t>
            </a:r>
            <a:r>
              <a:rPr lang="en-US" i="1" baseline="-25000" dirty="0"/>
              <a:t>i</a:t>
            </a:r>
            <a:r>
              <a:rPr lang="en-US" i="1" dirty="0"/>
              <a:t>, </a:t>
            </a:r>
            <a:r>
              <a:rPr lang="en-US" i="1" dirty="0" err="1"/>
              <a:t>i</a:t>
            </a:r>
            <a:r>
              <a:rPr lang="en-US" i="1" dirty="0"/>
              <a:t> = </a:t>
            </a:r>
            <a:r>
              <a:rPr lang="en-US" dirty="0">
                <a:latin typeface="Cambria Math" pitchFamily="18" charset="0"/>
                <a:ea typeface="Cambria Math" pitchFamily="18" charset="0"/>
              </a:rPr>
              <a:t>1, 2</a:t>
            </a:r>
            <a:r>
              <a:rPr lang="en-US" i="1" dirty="0"/>
              <a:t>, …,n </a:t>
            </a:r>
            <a:r>
              <a:rPr lang="en-US" dirty="0"/>
              <a:t>with </a:t>
            </a:r>
            <a:r>
              <a:rPr lang="en-US" i="1" dirty="0"/>
              <a:t>n</a:t>
            </a:r>
            <a:r>
              <a:rPr lang="en-US" dirty="0"/>
              <a:t> a positive integer, are random variables on </a:t>
            </a:r>
            <a:r>
              <a:rPr lang="en-US" i="1" dirty="0"/>
              <a:t>S</a:t>
            </a:r>
            <a:r>
              <a:rPr lang="en-US" dirty="0"/>
              <a:t>, and if </a:t>
            </a:r>
            <a:r>
              <a:rPr lang="en-US" i="1" dirty="0"/>
              <a:t>a</a:t>
            </a:r>
            <a:r>
              <a:rPr lang="en-US" dirty="0"/>
              <a:t> and </a:t>
            </a:r>
            <a:r>
              <a:rPr lang="en-US" i="1" dirty="0"/>
              <a:t>b</a:t>
            </a:r>
            <a:r>
              <a:rPr lang="en-US" dirty="0"/>
              <a:t> are real numbers, then </a:t>
            </a:r>
          </a:p>
          <a:p>
            <a:pPr marL="971550" lvl="1" indent="-514350">
              <a:buNone/>
            </a:pPr>
            <a:r>
              <a:rPr lang="en-US" i="1" dirty="0"/>
              <a:t>        </a:t>
            </a:r>
            <a:r>
              <a:rPr lang="en-US" dirty="0"/>
              <a:t>(</a:t>
            </a:r>
            <a:r>
              <a:rPr lang="en-US" i="1" dirty="0" err="1"/>
              <a:t>i</a:t>
            </a:r>
            <a:r>
              <a:rPr lang="en-US" dirty="0"/>
              <a:t>)</a:t>
            </a:r>
            <a:r>
              <a:rPr lang="en-US" i="1" dirty="0"/>
              <a:t> E(X</a:t>
            </a:r>
            <a:r>
              <a:rPr lang="en-US" i="1" baseline="-25000" dirty="0"/>
              <a:t>1</a:t>
            </a:r>
            <a:r>
              <a:rPr lang="en-US" i="1" dirty="0"/>
              <a:t> + X</a:t>
            </a:r>
            <a:r>
              <a:rPr lang="en-US" i="1" baseline="-25000" dirty="0"/>
              <a:t>2</a:t>
            </a:r>
            <a:r>
              <a:rPr lang="en-US" i="1" dirty="0"/>
              <a:t> + …. + </a:t>
            </a:r>
            <a:r>
              <a:rPr lang="en-US" i="1" dirty="0" err="1"/>
              <a:t>X</a:t>
            </a:r>
            <a:r>
              <a:rPr lang="en-US" i="1" baseline="-25000" dirty="0" err="1"/>
              <a:t>n</a:t>
            </a:r>
            <a:r>
              <a:rPr lang="en-US" i="1" dirty="0"/>
              <a:t>) = E(X</a:t>
            </a:r>
            <a:r>
              <a:rPr lang="en-US" i="1" baseline="-25000" dirty="0"/>
              <a:t>1 </a:t>
            </a:r>
            <a:r>
              <a:rPr lang="en-US" i="1" dirty="0"/>
              <a:t>)+ E(X</a:t>
            </a:r>
            <a:r>
              <a:rPr lang="en-US" i="1" baseline="-25000" dirty="0"/>
              <a:t>2</a:t>
            </a:r>
            <a:r>
              <a:rPr lang="en-US" i="1" dirty="0"/>
              <a:t>) + …. + E(</a:t>
            </a:r>
            <a:r>
              <a:rPr lang="en-US" i="1" dirty="0" err="1"/>
              <a:t>X</a:t>
            </a:r>
            <a:r>
              <a:rPr lang="en-US" i="1" baseline="-25000" dirty="0" err="1"/>
              <a:t>n</a:t>
            </a:r>
            <a:r>
              <a:rPr lang="en-US" i="1" dirty="0"/>
              <a:t>)</a:t>
            </a:r>
          </a:p>
          <a:p>
            <a:pPr marL="971550" lvl="1" indent="-514350">
              <a:buNone/>
            </a:pPr>
            <a:r>
              <a:rPr lang="en-US" i="1" dirty="0"/>
              <a:t>        </a:t>
            </a:r>
            <a:r>
              <a:rPr lang="en-US" dirty="0"/>
              <a:t>(</a:t>
            </a:r>
            <a:r>
              <a:rPr lang="en-US" i="1" dirty="0"/>
              <a:t>ii</a:t>
            </a:r>
            <a:r>
              <a:rPr lang="en-US" dirty="0"/>
              <a:t>)</a:t>
            </a:r>
            <a:r>
              <a:rPr lang="en-US" i="1" dirty="0"/>
              <a:t> E(</a:t>
            </a:r>
            <a:r>
              <a:rPr lang="en-US" i="1" dirty="0" err="1"/>
              <a:t>aX</a:t>
            </a:r>
            <a:r>
              <a:rPr lang="en-US" i="1" dirty="0"/>
              <a:t> + b) = </a:t>
            </a:r>
            <a:r>
              <a:rPr lang="en-US" i="1" dirty="0" err="1"/>
              <a:t>aE</a:t>
            </a:r>
            <a:r>
              <a:rPr lang="en-US" i="1" dirty="0"/>
              <a:t>(X) + b.</a:t>
            </a:r>
          </a:p>
          <a:p>
            <a:pPr marL="605790" indent="-514350">
              <a:buNone/>
            </a:pPr>
            <a:r>
              <a:rPr lang="en-US" dirty="0"/>
              <a:t> </a:t>
            </a:r>
          </a:p>
          <a:p>
            <a:pPr marL="605790" indent="-514350">
              <a:buNone/>
            </a:pPr>
            <a:r>
              <a:rPr lang="en-US" i="1" dirty="0"/>
              <a:t>Proof in Class</a:t>
            </a:r>
          </a:p>
          <a:p>
            <a:pPr marL="605790" indent="-514350">
              <a:buNone/>
            </a:pPr>
            <a:endParaRPr lang="en-US"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 of Expectation</a:t>
            </a:r>
          </a:p>
        </p:txBody>
      </p:sp>
      <p:sp>
        <p:nvSpPr>
          <p:cNvPr id="3" name="Content Placeholder 2"/>
          <p:cNvSpPr>
            <a:spLocks noGrp="1"/>
          </p:cNvSpPr>
          <p:nvPr>
            <p:ph idx="1"/>
          </p:nvPr>
        </p:nvSpPr>
        <p:spPr/>
        <p:txBody>
          <a:bodyPr>
            <a:normAutofit fontScale="62500" lnSpcReduction="20000"/>
          </a:bodyPr>
          <a:lstStyle/>
          <a:p>
            <a:pPr>
              <a:buNone/>
            </a:pPr>
            <a:r>
              <a:rPr lang="en-US" b="1" dirty="0"/>
              <a:t>     Expected Value in the Hatcheck Problem</a:t>
            </a:r>
            <a:r>
              <a:rPr lang="en-US" dirty="0"/>
              <a:t>: A new employee started a job checking hats, but forgot to put the claim check numbers on the hats. So, the </a:t>
            </a:r>
            <a:r>
              <a:rPr lang="en-US" i="1" dirty="0"/>
              <a:t>n</a:t>
            </a:r>
            <a:r>
              <a:rPr lang="en-US" dirty="0"/>
              <a:t> customers just receive a random hat from those remaining. What is the expected number of hat returned correctly?</a:t>
            </a:r>
          </a:p>
          <a:p>
            <a:pPr>
              <a:buNone/>
            </a:pPr>
            <a:r>
              <a:rPr lang="en-US" b="1" dirty="0"/>
              <a:t>     Solution</a:t>
            </a:r>
            <a:r>
              <a:rPr lang="en-US" dirty="0"/>
              <a:t>: Let </a:t>
            </a:r>
            <a:r>
              <a:rPr lang="en-US" i="1" dirty="0"/>
              <a:t>X</a:t>
            </a:r>
            <a:r>
              <a:rPr lang="en-US" dirty="0"/>
              <a:t> be the random variable that equals the number of people who receive the correct hat. Note that  </a:t>
            </a:r>
            <a:r>
              <a:rPr lang="en-US" i="1" dirty="0"/>
              <a:t>X</a:t>
            </a:r>
            <a:r>
              <a:rPr lang="en-US" dirty="0"/>
              <a:t> = </a:t>
            </a:r>
            <a:r>
              <a:rPr lang="en-US" i="1" dirty="0"/>
              <a:t>X</a:t>
            </a:r>
            <a:r>
              <a:rPr lang="en-US" baseline="-25000" dirty="0">
                <a:latin typeface="Cambria Math" pitchFamily="18" charset="0"/>
                <a:ea typeface="Cambria Math" pitchFamily="18" charset="0"/>
              </a:rPr>
              <a:t>1</a:t>
            </a:r>
            <a:r>
              <a:rPr lang="en-US" dirty="0"/>
              <a:t> + </a:t>
            </a:r>
            <a:r>
              <a:rPr lang="en-US" i="1" dirty="0"/>
              <a:t>X</a:t>
            </a:r>
            <a:r>
              <a:rPr lang="en-US" baseline="-25000" dirty="0">
                <a:latin typeface="Cambria Math" pitchFamily="18" charset="0"/>
                <a:ea typeface="Cambria Math" pitchFamily="18" charset="0"/>
              </a:rPr>
              <a:t>2</a:t>
            </a:r>
            <a:r>
              <a:rPr lang="en-US" dirty="0"/>
              <a:t> + </a:t>
            </a:r>
            <a:r>
              <a:rPr lang="en-US" dirty="0">
                <a:latin typeface="Cambria Math"/>
                <a:ea typeface="Cambria Math"/>
              </a:rPr>
              <a:t>∙∙∙</a:t>
            </a:r>
            <a:r>
              <a:rPr lang="en-US" dirty="0"/>
              <a:t> + </a:t>
            </a:r>
            <a:r>
              <a:rPr lang="en-US" i="1" dirty="0" err="1"/>
              <a:t>X</a:t>
            </a:r>
            <a:r>
              <a:rPr lang="en-US" i="1" baseline="-25000" dirty="0" err="1"/>
              <a:t>n</a:t>
            </a:r>
            <a:r>
              <a:rPr lang="en-US" dirty="0"/>
              <a:t>, </a:t>
            </a:r>
          </a:p>
          <a:p>
            <a:pPr>
              <a:buNone/>
            </a:pPr>
            <a:r>
              <a:rPr lang="en-US" dirty="0"/>
              <a:t>     where </a:t>
            </a:r>
            <a:r>
              <a:rPr lang="en-US" i="1" dirty="0"/>
              <a:t>X</a:t>
            </a:r>
            <a:r>
              <a:rPr lang="en-US" i="1" baseline="-25000" dirty="0"/>
              <a:t>i</a:t>
            </a:r>
            <a:r>
              <a:rPr lang="en-US" dirty="0"/>
              <a:t> = </a:t>
            </a:r>
            <a:r>
              <a:rPr lang="en-US" dirty="0">
                <a:latin typeface="Cambria Math" pitchFamily="18" charset="0"/>
                <a:ea typeface="Cambria Math" pitchFamily="18" charset="0"/>
              </a:rPr>
              <a:t>1</a:t>
            </a:r>
            <a:r>
              <a:rPr lang="en-US" dirty="0"/>
              <a:t> if the </a:t>
            </a:r>
            <a:r>
              <a:rPr lang="en-US" i="1" dirty="0" err="1"/>
              <a:t>i</a:t>
            </a:r>
            <a:r>
              <a:rPr lang="en-US" dirty="0" err="1"/>
              <a:t>th</a:t>
            </a:r>
            <a:r>
              <a:rPr lang="en-US" dirty="0"/>
              <a:t> person receives the hat and </a:t>
            </a:r>
            <a:r>
              <a:rPr lang="en-US" i="1" dirty="0"/>
              <a:t>X</a:t>
            </a:r>
            <a:r>
              <a:rPr lang="en-US" i="1" baseline="-25000" dirty="0"/>
              <a:t>i</a:t>
            </a:r>
            <a:r>
              <a:rPr lang="en-US" dirty="0"/>
              <a:t> = </a:t>
            </a:r>
            <a:r>
              <a:rPr lang="en-US" dirty="0">
                <a:latin typeface="Cambria Math" pitchFamily="18" charset="0"/>
                <a:ea typeface="Cambria Math" pitchFamily="18" charset="0"/>
              </a:rPr>
              <a:t>0</a:t>
            </a:r>
            <a:r>
              <a:rPr lang="en-US" dirty="0"/>
              <a:t> otherwise. </a:t>
            </a:r>
          </a:p>
          <a:p>
            <a:pPr lvl="1"/>
            <a:r>
              <a:rPr lang="en-US" dirty="0"/>
              <a:t>Because it is equally likely that the checker returns any of the hats to the </a:t>
            </a:r>
            <a:r>
              <a:rPr lang="en-US" i="1" dirty="0" err="1"/>
              <a:t>i</a:t>
            </a:r>
            <a:r>
              <a:rPr lang="en-US" dirty="0" err="1"/>
              <a:t>th</a:t>
            </a:r>
            <a:r>
              <a:rPr lang="en-US" dirty="0"/>
              <a:t> person, it follows that the probability that the </a:t>
            </a:r>
            <a:r>
              <a:rPr lang="en-US" i="1" dirty="0" err="1"/>
              <a:t>i</a:t>
            </a:r>
            <a:r>
              <a:rPr lang="en-US" dirty="0" err="1"/>
              <a:t>th</a:t>
            </a:r>
            <a:r>
              <a:rPr lang="en-US" dirty="0"/>
              <a:t> person receives the correct hat is </a:t>
            </a:r>
            <a:r>
              <a:rPr lang="en-US" dirty="0">
                <a:latin typeface="Cambria Math" pitchFamily="18" charset="0"/>
                <a:ea typeface="Cambria Math" pitchFamily="18" charset="0"/>
              </a:rPr>
              <a:t>1</a:t>
            </a:r>
            <a:r>
              <a:rPr lang="en-US" dirty="0"/>
              <a:t>/</a:t>
            </a:r>
            <a:r>
              <a:rPr lang="en-US" i="1" dirty="0"/>
              <a:t>n</a:t>
            </a:r>
            <a:r>
              <a:rPr lang="en-US" dirty="0"/>
              <a:t>. Consequently (by Theorem </a:t>
            </a:r>
            <a:r>
              <a:rPr lang="en-US" dirty="0">
                <a:latin typeface="Cambria Math" pitchFamily="18" charset="0"/>
                <a:ea typeface="Cambria Math" pitchFamily="18" charset="0"/>
              </a:rPr>
              <a:t>1</a:t>
            </a:r>
            <a:r>
              <a:rPr lang="en-US" dirty="0"/>
              <a:t>), for all </a:t>
            </a:r>
            <a:r>
              <a:rPr lang="en-US" i="1" dirty="0"/>
              <a:t>I</a:t>
            </a:r>
          </a:p>
          <a:p>
            <a:pPr lvl="1"/>
            <a:endParaRPr lang="en-US" i="1" dirty="0"/>
          </a:p>
          <a:p>
            <a:pPr lvl="1">
              <a:buNone/>
            </a:pPr>
            <a:r>
              <a:rPr lang="en-US" dirty="0"/>
              <a:t>            </a:t>
            </a:r>
            <a:r>
              <a:rPr lang="en-US" i="1" dirty="0"/>
              <a:t>E</a:t>
            </a:r>
            <a:r>
              <a:rPr lang="en-US" dirty="0"/>
              <a:t>(</a:t>
            </a:r>
            <a:r>
              <a:rPr lang="en-US" i="1" dirty="0"/>
              <a:t>X</a:t>
            </a:r>
            <a:r>
              <a:rPr lang="en-US" i="1" baseline="-25000" dirty="0"/>
              <a:t>i</a:t>
            </a:r>
            <a:r>
              <a:rPr lang="en-US" dirty="0">
                <a:ea typeface="Cambria Math" pitchFamily="18" charset="0"/>
              </a:rPr>
              <a:t>) = </a:t>
            </a:r>
            <a:r>
              <a:rPr lang="en-US" dirty="0">
                <a:latin typeface="Cambria Math" pitchFamily="18" charset="0"/>
                <a:ea typeface="Cambria Math" pitchFamily="18" charset="0"/>
              </a:rPr>
              <a:t>1</a:t>
            </a:r>
            <a:r>
              <a:rPr lang="en-US" dirty="0">
                <a:latin typeface="Cambria Math"/>
                <a:ea typeface="Cambria Math"/>
              </a:rPr>
              <a:t> ∙</a:t>
            </a:r>
            <a:r>
              <a:rPr lang="en-US" i="1" dirty="0">
                <a:latin typeface="Cambria Math"/>
                <a:ea typeface="Cambria Math"/>
              </a:rPr>
              <a:t>p</a:t>
            </a:r>
            <a:r>
              <a:rPr lang="en-US" dirty="0">
                <a:latin typeface="Cambria Math"/>
                <a:ea typeface="Cambria Math"/>
              </a:rPr>
              <a:t>(</a:t>
            </a:r>
            <a:r>
              <a:rPr lang="en-US" i="1" dirty="0"/>
              <a:t>X</a:t>
            </a:r>
            <a:r>
              <a:rPr lang="en-US" i="1" baseline="-25000" dirty="0"/>
              <a:t>i </a:t>
            </a:r>
            <a:r>
              <a:rPr lang="en-US" dirty="0">
                <a:ea typeface="Cambria Math" pitchFamily="18" charset="0"/>
              </a:rPr>
              <a:t>= </a:t>
            </a:r>
            <a:r>
              <a:rPr lang="en-US" dirty="0">
                <a:latin typeface="Cambria Math" pitchFamily="18" charset="0"/>
                <a:ea typeface="Cambria Math" pitchFamily="18" charset="0"/>
              </a:rPr>
              <a:t>1</a:t>
            </a:r>
            <a:r>
              <a:rPr lang="en-US" dirty="0">
                <a:ea typeface="Cambria Math" pitchFamily="18" charset="0"/>
              </a:rPr>
              <a:t>) + </a:t>
            </a:r>
            <a:r>
              <a:rPr lang="en-US" dirty="0">
                <a:latin typeface="Cambria Math" pitchFamily="18" charset="0"/>
                <a:ea typeface="Cambria Math" pitchFamily="18" charset="0"/>
              </a:rPr>
              <a:t>0</a:t>
            </a:r>
            <a:r>
              <a:rPr lang="en-US" dirty="0">
                <a:latin typeface="Cambria Math"/>
                <a:ea typeface="Cambria Math"/>
              </a:rPr>
              <a:t> ∙</a:t>
            </a:r>
            <a:r>
              <a:rPr lang="en-US" i="1" dirty="0">
                <a:latin typeface="Cambria Math"/>
                <a:ea typeface="Cambria Math"/>
              </a:rPr>
              <a:t>p</a:t>
            </a:r>
            <a:r>
              <a:rPr lang="en-US" dirty="0">
                <a:latin typeface="Cambria Math"/>
                <a:ea typeface="Cambria Math"/>
              </a:rPr>
              <a:t>(</a:t>
            </a:r>
            <a:r>
              <a:rPr lang="en-US" i="1" dirty="0"/>
              <a:t>X</a:t>
            </a:r>
            <a:r>
              <a:rPr lang="en-US" i="1" baseline="-25000" dirty="0"/>
              <a:t>i </a:t>
            </a:r>
            <a:r>
              <a:rPr lang="en-US" dirty="0">
                <a:ea typeface="Cambria Math" pitchFamily="18" charset="0"/>
              </a:rPr>
              <a:t>= </a:t>
            </a:r>
            <a:r>
              <a:rPr lang="en-US" dirty="0">
                <a:latin typeface="Cambria Math" pitchFamily="18" charset="0"/>
                <a:ea typeface="Cambria Math" pitchFamily="18" charset="0"/>
              </a:rPr>
              <a:t>0</a:t>
            </a:r>
            <a:r>
              <a:rPr lang="en-US" dirty="0">
                <a:ea typeface="Cambria Math" pitchFamily="18" charset="0"/>
              </a:rPr>
              <a:t>) = </a:t>
            </a:r>
            <a:r>
              <a:rPr lang="en-US" dirty="0">
                <a:latin typeface="Cambria Math" pitchFamily="18" charset="0"/>
                <a:ea typeface="Cambria Math" pitchFamily="18" charset="0"/>
              </a:rPr>
              <a:t>1</a:t>
            </a:r>
            <a:r>
              <a:rPr lang="en-US" dirty="0">
                <a:latin typeface="Cambria Math"/>
                <a:ea typeface="Cambria Math"/>
              </a:rPr>
              <a:t> ∙ 1/</a:t>
            </a:r>
            <a:r>
              <a:rPr lang="en-US" i="1" dirty="0">
                <a:ea typeface="Cambria Math"/>
              </a:rPr>
              <a:t>n</a:t>
            </a:r>
            <a:r>
              <a:rPr lang="en-US" dirty="0">
                <a:ea typeface="Cambria Math" pitchFamily="18" charset="0"/>
              </a:rPr>
              <a:t> + </a:t>
            </a:r>
            <a:r>
              <a:rPr lang="en-US" dirty="0">
                <a:latin typeface="Cambria Math" pitchFamily="18" charset="0"/>
                <a:ea typeface="Cambria Math" pitchFamily="18" charset="0"/>
              </a:rPr>
              <a:t>0</a:t>
            </a:r>
            <a:r>
              <a:rPr lang="en-US" dirty="0">
                <a:ea typeface="Cambria Math" pitchFamily="18" charset="0"/>
              </a:rPr>
              <a:t> = </a:t>
            </a:r>
            <a:r>
              <a:rPr lang="en-US" dirty="0">
                <a:latin typeface="Cambria Math"/>
                <a:ea typeface="Cambria Math"/>
              </a:rPr>
              <a:t>1/</a:t>
            </a:r>
            <a:r>
              <a:rPr lang="en-US" i="1" dirty="0">
                <a:ea typeface="Cambria Math"/>
              </a:rPr>
              <a:t>n .</a:t>
            </a:r>
          </a:p>
          <a:p>
            <a:pPr lvl="1">
              <a:buNone/>
            </a:pPr>
            <a:endParaRPr lang="en-US" dirty="0"/>
          </a:p>
          <a:p>
            <a:pPr lvl="1"/>
            <a:r>
              <a:rPr lang="en-US" dirty="0"/>
              <a:t>By the Linearity of Expectation, it follows that:</a:t>
            </a:r>
          </a:p>
          <a:p>
            <a:pPr lvl="1"/>
            <a:endParaRPr lang="en-US" dirty="0"/>
          </a:p>
          <a:p>
            <a:pPr lvl="1">
              <a:buNone/>
            </a:pPr>
            <a:r>
              <a:rPr lang="en-US" dirty="0"/>
              <a:t>             </a:t>
            </a:r>
            <a:r>
              <a:rPr lang="en-US" i="1" dirty="0"/>
              <a:t>E</a:t>
            </a:r>
            <a:r>
              <a:rPr lang="en-US" dirty="0"/>
              <a:t>(</a:t>
            </a:r>
            <a:r>
              <a:rPr lang="en-US" i="1" dirty="0"/>
              <a:t>X</a:t>
            </a:r>
            <a:r>
              <a:rPr lang="en-US" dirty="0"/>
              <a:t> )= </a:t>
            </a:r>
            <a:r>
              <a:rPr lang="en-US" i="1" dirty="0"/>
              <a:t>E</a:t>
            </a:r>
            <a:r>
              <a:rPr lang="en-US" dirty="0"/>
              <a:t>(</a:t>
            </a:r>
            <a:r>
              <a:rPr lang="en-US" i="1" dirty="0"/>
              <a:t>X</a:t>
            </a:r>
            <a:r>
              <a:rPr lang="en-US" baseline="-25000" dirty="0">
                <a:latin typeface="Cambria Math" pitchFamily="18" charset="0"/>
                <a:ea typeface="Cambria Math" pitchFamily="18" charset="0"/>
              </a:rPr>
              <a:t>1</a:t>
            </a:r>
            <a:r>
              <a:rPr lang="en-US" dirty="0">
                <a:ea typeface="Cambria Math" pitchFamily="18" charset="0"/>
              </a:rPr>
              <a:t>)</a:t>
            </a:r>
            <a:r>
              <a:rPr lang="en-US" dirty="0"/>
              <a:t> + </a:t>
            </a:r>
            <a:r>
              <a:rPr lang="en-US" i="1" dirty="0"/>
              <a:t>E</a:t>
            </a:r>
            <a:r>
              <a:rPr lang="en-US" dirty="0"/>
              <a:t>(</a:t>
            </a:r>
            <a:r>
              <a:rPr lang="en-US" i="1" dirty="0"/>
              <a:t>X</a:t>
            </a:r>
            <a:r>
              <a:rPr lang="en-US" baseline="-25000" dirty="0">
                <a:latin typeface="Cambria Math" pitchFamily="18" charset="0"/>
                <a:ea typeface="Cambria Math" pitchFamily="18" charset="0"/>
              </a:rPr>
              <a:t>2</a:t>
            </a:r>
            <a:r>
              <a:rPr lang="en-US" dirty="0">
                <a:ea typeface="Cambria Math" pitchFamily="18" charset="0"/>
              </a:rPr>
              <a:t>) </a:t>
            </a:r>
            <a:r>
              <a:rPr lang="en-US" dirty="0"/>
              <a:t>+  </a:t>
            </a:r>
            <a:r>
              <a:rPr lang="en-US" dirty="0">
                <a:latin typeface="Cambria Math"/>
                <a:ea typeface="Cambria Math"/>
              </a:rPr>
              <a:t>∙∙∙</a:t>
            </a:r>
            <a:r>
              <a:rPr lang="en-US" dirty="0"/>
              <a:t>  + </a:t>
            </a:r>
            <a:r>
              <a:rPr lang="en-US" i="1" dirty="0"/>
              <a:t>E</a:t>
            </a:r>
            <a:r>
              <a:rPr lang="en-US" dirty="0"/>
              <a:t>(</a:t>
            </a:r>
            <a:r>
              <a:rPr lang="en-US" i="1" dirty="0" err="1"/>
              <a:t>X</a:t>
            </a:r>
            <a:r>
              <a:rPr lang="en-US" i="1" baseline="-25000" dirty="0" err="1"/>
              <a:t>n</a:t>
            </a:r>
            <a:r>
              <a:rPr lang="en-US" dirty="0">
                <a:ea typeface="Cambria Math" pitchFamily="18" charset="0"/>
              </a:rPr>
              <a:t>) = </a:t>
            </a:r>
            <a:r>
              <a:rPr lang="en-US" i="1" dirty="0">
                <a:ea typeface="Cambria Math" pitchFamily="18" charset="0"/>
              </a:rPr>
              <a:t>n</a:t>
            </a:r>
            <a:r>
              <a:rPr lang="en-US" dirty="0">
                <a:ea typeface="Cambria Math" pitchFamily="18" charset="0"/>
              </a:rPr>
              <a:t> </a:t>
            </a:r>
            <a:r>
              <a:rPr lang="en-US" dirty="0">
                <a:latin typeface="Cambria Math"/>
                <a:ea typeface="Cambria Math"/>
              </a:rPr>
              <a:t>∙ 1/</a:t>
            </a:r>
            <a:r>
              <a:rPr lang="en-US" i="1">
                <a:ea typeface="Cambria Math"/>
              </a:rPr>
              <a:t>n</a:t>
            </a:r>
            <a:r>
              <a:rPr lang="en-US">
                <a:latin typeface="Cambria Math"/>
                <a:ea typeface="Cambria Math"/>
              </a:rPr>
              <a:t> = </a:t>
            </a:r>
            <a:r>
              <a:rPr lang="en-US" dirty="0">
                <a:latin typeface="Cambria Math"/>
                <a:ea typeface="Cambria Math"/>
              </a:rPr>
              <a:t>1.</a:t>
            </a:r>
          </a:p>
          <a:p>
            <a:pPr lvl="1">
              <a:buNone/>
            </a:pPr>
            <a:endParaRPr lang="en-US" dirty="0"/>
          </a:p>
          <a:p>
            <a:pPr>
              <a:buNone/>
            </a:pPr>
            <a:r>
              <a:rPr lang="en-US" dirty="0"/>
              <a:t>     Consequently, the average number of people who receive the correct hat is exactly </a:t>
            </a:r>
            <a:r>
              <a:rPr lang="en-US" dirty="0">
                <a:latin typeface="Cambria Math" pitchFamily="18" charset="0"/>
                <a:ea typeface="Cambria Math" pitchFamily="18" charset="0"/>
              </a:rPr>
              <a:t>1</a:t>
            </a:r>
            <a:r>
              <a:rPr 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of an Event</a:t>
            </a:r>
          </a:p>
        </p:txBody>
      </p:sp>
      <p:sp>
        <p:nvSpPr>
          <p:cNvPr id="3" name="Content Placeholder 2"/>
          <p:cNvSpPr>
            <a:spLocks noGrp="1"/>
          </p:cNvSpPr>
          <p:nvPr>
            <p:ph idx="1"/>
          </p:nvPr>
        </p:nvSpPr>
        <p:spPr/>
        <p:txBody>
          <a:bodyPr/>
          <a:lstStyle/>
          <a:p>
            <a:pPr>
              <a:buNone/>
            </a:pPr>
            <a:r>
              <a:rPr lang="en-US" b="1" dirty="0"/>
              <a:t>   Definition</a:t>
            </a:r>
            <a:r>
              <a:rPr lang="en-US" dirty="0"/>
              <a:t>: The probability of the event </a:t>
            </a:r>
            <a:r>
              <a:rPr lang="en-US" i="1" dirty="0"/>
              <a:t>E</a:t>
            </a:r>
            <a:r>
              <a:rPr lang="en-US" dirty="0"/>
              <a:t> is the sum of the probabilities of the outcomes in </a:t>
            </a:r>
            <a:r>
              <a:rPr lang="en-US" i="1" dirty="0"/>
              <a:t>E</a:t>
            </a:r>
            <a:r>
              <a:rPr lang="en-US" dirty="0"/>
              <a:t>.</a:t>
            </a:r>
          </a:p>
          <a:p>
            <a:endParaRPr lang="en-US" dirty="0"/>
          </a:p>
          <a:p>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F6FA25D-3415-E940-8440-6E71A0EF3E2F}"/>
              </a:ext>
            </a:extLst>
          </p:cNvPr>
          <p:cNvPicPr>
            <a:picLocks noChangeAspect="1"/>
          </p:cNvPicPr>
          <p:nvPr/>
        </p:nvPicPr>
        <p:blipFill>
          <a:blip r:embed="rId2"/>
          <a:stretch>
            <a:fillRect/>
          </a:stretch>
        </p:blipFill>
        <p:spPr>
          <a:xfrm>
            <a:off x="2667000" y="3733800"/>
            <a:ext cx="3215870" cy="106389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4037"/>
            <a:ext cx="8229600" cy="1143000"/>
          </a:xfrm>
        </p:spPr>
        <p:txBody>
          <a:bodyPr/>
          <a:lstStyle/>
          <a:p>
            <a:r>
              <a:rPr lang="en-US" dirty="0"/>
              <a:t>Linearity of Expectation</a:t>
            </a:r>
          </a:p>
        </p:txBody>
      </p:sp>
      <p:sp>
        <p:nvSpPr>
          <p:cNvPr id="3" name="Content Placeholder 2"/>
          <p:cNvSpPr>
            <a:spLocks noGrp="1"/>
          </p:cNvSpPr>
          <p:nvPr>
            <p:ph idx="1"/>
          </p:nvPr>
        </p:nvSpPr>
        <p:spPr/>
        <p:txBody>
          <a:bodyPr>
            <a:normAutofit/>
          </a:bodyPr>
          <a:lstStyle/>
          <a:p>
            <a:pPr>
              <a:buNone/>
            </a:pPr>
            <a:r>
              <a:rPr lang="en-US" b="1" dirty="0"/>
              <a:t>    </a:t>
            </a:r>
            <a:endParaRPr lang="en-US" dirty="0"/>
          </a:p>
        </p:txBody>
      </p:sp>
      <p:sp>
        <p:nvSpPr>
          <p:cNvPr id="7" name="Content Placeholder 2">
            <a:extLst>
              <a:ext uri="{FF2B5EF4-FFF2-40B4-BE49-F238E27FC236}">
                <a16:creationId xmlns:a16="http://schemas.microsoft.com/office/drawing/2014/main" id="{32EF2582-5EBD-8F4C-8229-87F22E191F35}"/>
              </a:ext>
            </a:extLst>
          </p:cNvPr>
          <p:cNvSpPr txBox="1">
            <a:spLocks/>
          </p:cNvSpPr>
          <p:nvPr/>
        </p:nvSpPr>
        <p:spPr>
          <a:xfrm>
            <a:off x="609600" y="1091620"/>
            <a:ext cx="8229600" cy="4857787"/>
          </a:xfrm>
          <a:prstGeom prst="rect">
            <a:avLst/>
          </a:prstGeom>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2"/>
              <a:buNone/>
            </a:pPr>
            <a:r>
              <a:rPr lang="en-US" b="1" dirty="0"/>
              <a:t>    Birthday Paradox: </a:t>
            </a:r>
            <a:r>
              <a:rPr lang="en-US" dirty="0"/>
              <a:t>There</a:t>
            </a:r>
            <a:r>
              <a:rPr lang="en-US" i="1" dirty="0"/>
              <a:t> </a:t>
            </a:r>
            <a:r>
              <a:rPr lang="en-US" dirty="0"/>
              <a:t>are</a:t>
            </a:r>
            <a:r>
              <a:rPr lang="en-US" i="1" dirty="0"/>
              <a:t> </a:t>
            </a:r>
            <a:r>
              <a:rPr lang="en-US" dirty="0"/>
              <a:t>n people in a room, and m days in a year.  What is the expected number of pairs of people who share the same birthday?</a:t>
            </a:r>
            <a:endParaRPr lang="en-US" i="1" dirty="0"/>
          </a:p>
          <a:p>
            <a:pPr lvl="1"/>
            <a:endParaRPr lang="en-US" i="1" dirty="0"/>
          </a:p>
          <a:p>
            <a:pPr marL="393192" lvl="1" indent="0">
              <a:buNone/>
            </a:pPr>
            <a:r>
              <a:rPr lang="en-US" dirty="0"/>
              <a:t>Let </a:t>
            </a:r>
            <a:r>
              <a:rPr lang="en-US" i="1" dirty="0" err="1"/>
              <a:t>X</a:t>
            </a:r>
            <a:r>
              <a:rPr lang="en-US" i="1" baseline="-25000" dirty="0" err="1"/>
              <a:t>i,j</a:t>
            </a:r>
            <a:r>
              <a:rPr lang="en-US" i="1" baseline="-25000" dirty="0"/>
              <a:t> </a:t>
            </a:r>
            <a:r>
              <a:rPr lang="en-US" dirty="0"/>
              <a:t>be a random variable that is </a:t>
            </a:r>
            <a:r>
              <a:rPr lang="en-US" dirty="0">
                <a:latin typeface="Cambria Math"/>
                <a:ea typeface="Cambria Math"/>
              </a:rPr>
              <a:t>1 if person </a:t>
            </a:r>
            <a:r>
              <a:rPr lang="en-US" dirty="0" err="1">
                <a:latin typeface="Cambria Math"/>
                <a:ea typeface="Cambria Math"/>
              </a:rPr>
              <a:t>i</a:t>
            </a:r>
            <a:r>
              <a:rPr lang="en-US" dirty="0">
                <a:latin typeface="Cambria Math"/>
                <a:ea typeface="Cambria Math"/>
              </a:rPr>
              <a:t> and person j have the same birthday and 0 otherwise.  Let X be number of pairs with same birthday.  Then</a:t>
            </a:r>
          </a:p>
          <a:p>
            <a:pPr marL="393192" lvl="1" indent="0">
              <a:buNone/>
            </a:pPr>
            <a:endParaRPr lang="en-US" dirty="0">
              <a:latin typeface="Cambria Math"/>
              <a:ea typeface="Cambria Math"/>
            </a:endParaRPr>
          </a:p>
          <a:p>
            <a:pPr marL="393192" lvl="1" indent="0">
              <a:buNone/>
            </a:pPr>
            <a:endParaRPr lang="en-US" dirty="0">
              <a:latin typeface="Cambria Math"/>
              <a:ea typeface="Cambria Math"/>
            </a:endParaRPr>
          </a:p>
          <a:p>
            <a:pPr marL="393192" lvl="1" indent="0">
              <a:buNone/>
            </a:pPr>
            <a:endParaRPr lang="en-US" dirty="0">
              <a:latin typeface="Cambria Math"/>
              <a:ea typeface="Cambria Math"/>
            </a:endParaRPr>
          </a:p>
          <a:p>
            <a:pPr marL="393192" lvl="1" indent="0">
              <a:buNone/>
            </a:pPr>
            <a:r>
              <a:rPr lang="en-US" dirty="0"/>
              <a:t>By linearity of expectation</a:t>
            </a:r>
          </a:p>
          <a:p>
            <a:pPr lvl="1"/>
            <a:endParaRPr lang="en-US" dirty="0"/>
          </a:p>
          <a:p>
            <a:pPr lvl="1">
              <a:buFont typeface="Wingdings 2"/>
              <a:buNone/>
            </a:pPr>
            <a:endParaRPr lang="en-US" dirty="0"/>
          </a:p>
          <a:p>
            <a:pPr lvl="1">
              <a:buFont typeface="Wingdings 2"/>
              <a:buNone/>
            </a:pPr>
            <a:endParaRPr lang="en-US" dirty="0"/>
          </a:p>
          <a:p>
            <a:pPr lvl="1">
              <a:buFont typeface="Wingdings 2"/>
              <a:buNone/>
            </a:pPr>
            <a:endParaRPr lang="en-US" dirty="0"/>
          </a:p>
          <a:p>
            <a:pPr>
              <a:buNone/>
            </a:pPr>
            <a:r>
              <a:rPr lang="en-US" dirty="0"/>
              <a:t>      Since E(</a:t>
            </a:r>
            <a:r>
              <a:rPr lang="en-US" dirty="0" err="1"/>
              <a:t>X</a:t>
            </a:r>
            <a:r>
              <a:rPr lang="en-US" baseline="-25000" dirty="0" err="1"/>
              <a:t>i,j</a:t>
            </a:r>
            <a:r>
              <a:rPr lang="en-US" dirty="0"/>
              <a:t>) = </a:t>
            </a:r>
            <a:r>
              <a:rPr lang="en-US" dirty="0">
                <a:latin typeface="Cambria Math"/>
                <a:ea typeface="Cambria Math"/>
              </a:rPr>
              <a:t>1 </a:t>
            </a:r>
            <a:r>
              <a:rPr lang="en-US" dirty="0"/>
              <a:t>/m, we have that </a:t>
            </a:r>
          </a:p>
          <a:p>
            <a:pPr>
              <a:buFont typeface="Wingdings 2"/>
              <a:buNone/>
            </a:pPr>
            <a:endParaRPr lang="en-US" dirty="0"/>
          </a:p>
        </p:txBody>
      </p:sp>
      <p:pic>
        <p:nvPicPr>
          <p:cNvPr id="4" name="Picture 3">
            <a:extLst>
              <a:ext uri="{FF2B5EF4-FFF2-40B4-BE49-F238E27FC236}">
                <a16:creationId xmlns:a16="http://schemas.microsoft.com/office/drawing/2014/main" id="{0C7F0D43-3F16-2A4F-BCFC-94A2708F4862}"/>
              </a:ext>
            </a:extLst>
          </p:cNvPr>
          <p:cNvPicPr>
            <a:picLocks noChangeAspect="1"/>
          </p:cNvPicPr>
          <p:nvPr/>
        </p:nvPicPr>
        <p:blipFill>
          <a:blip r:embed="rId2"/>
          <a:stretch>
            <a:fillRect/>
          </a:stretch>
        </p:blipFill>
        <p:spPr>
          <a:xfrm>
            <a:off x="3168650" y="3228413"/>
            <a:ext cx="1752600" cy="584200"/>
          </a:xfrm>
          <a:prstGeom prst="rect">
            <a:avLst/>
          </a:prstGeom>
        </p:spPr>
      </p:pic>
      <p:pic>
        <p:nvPicPr>
          <p:cNvPr id="6" name="Picture 5">
            <a:extLst>
              <a:ext uri="{FF2B5EF4-FFF2-40B4-BE49-F238E27FC236}">
                <a16:creationId xmlns:a16="http://schemas.microsoft.com/office/drawing/2014/main" id="{232F17C2-2CD5-C444-8684-FCF5CAEEB62C}"/>
              </a:ext>
            </a:extLst>
          </p:cNvPr>
          <p:cNvPicPr>
            <a:picLocks noChangeAspect="1"/>
          </p:cNvPicPr>
          <p:nvPr/>
        </p:nvPicPr>
        <p:blipFill>
          <a:blip r:embed="rId3"/>
          <a:stretch>
            <a:fillRect/>
          </a:stretch>
        </p:blipFill>
        <p:spPr>
          <a:xfrm>
            <a:off x="3124200" y="4608014"/>
            <a:ext cx="2527300" cy="584200"/>
          </a:xfrm>
          <a:prstGeom prst="rect">
            <a:avLst/>
          </a:prstGeom>
        </p:spPr>
      </p:pic>
      <p:pic>
        <p:nvPicPr>
          <p:cNvPr id="8" name="Picture 7">
            <a:extLst>
              <a:ext uri="{FF2B5EF4-FFF2-40B4-BE49-F238E27FC236}">
                <a16:creationId xmlns:a16="http://schemas.microsoft.com/office/drawing/2014/main" id="{DED2BF84-5382-7342-94D9-88BDEB726516}"/>
              </a:ext>
            </a:extLst>
          </p:cNvPr>
          <p:cNvPicPr>
            <a:picLocks noChangeAspect="1"/>
          </p:cNvPicPr>
          <p:nvPr/>
        </p:nvPicPr>
        <p:blipFill>
          <a:blip r:embed="rId4"/>
          <a:stretch>
            <a:fillRect/>
          </a:stretch>
        </p:blipFill>
        <p:spPr>
          <a:xfrm>
            <a:off x="3124200" y="6028047"/>
            <a:ext cx="1308100" cy="584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4037"/>
            <a:ext cx="8229600" cy="1143000"/>
          </a:xfrm>
        </p:spPr>
        <p:txBody>
          <a:bodyPr/>
          <a:lstStyle/>
          <a:p>
            <a:r>
              <a:rPr lang="en-US" dirty="0"/>
              <a:t>Quicksort</a:t>
            </a:r>
          </a:p>
        </p:txBody>
      </p:sp>
      <p:sp>
        <p:nvSpPr>
          <p:cNvPr id="3" name="Content Placeholder 2"/>
          <p:cNvSpPr>
            <a:spLocks noGrp="1"/>
          </p:cNvSpPr>
          <p:nvPr>
            <p:ph idx="1"/>
          </p:nvPr>
        </p:nvSpPr>
        <p:spPr>
          <a:xfrm>
            <a:off x="533400" y="2286000"/>
            <a:ext cx="8229600" cy="2590800"/>
          </a:xfrm>
        </p:spPr>
        <p:txBody>
          <a:bodyPr>
            <a:normAutofit lnSpcReduction="10000"/>
          </a:bodyPr>
          <a:lstStyle/>
          <a:p>
            <a:pPr>
              <a:buNone/>
            </a:pPr>
            <a:r>
              <a:rPr lang="en-US" b="1" dirty="0"/>
              <a:t>    Divide: </a:t>
            </a:r>
            <a:r>
              <a:rPr lang="en-US" dirty="0"/>
              <a:t>Pick an index q in the array.  Partition the array into two subarrays, A1 and A2, where all elements in A1 are less than A[q], and all elements in A2 are greater than A[q]</a:t>
            </a:r>
          </a:p>
          <a:p>
            <a:pPr>
              <a:buNone/>
            </a:pPr>
            <a:endParaRPr lang="en-US" dirty="0"/>
          </a:p>
          <a:p>
            <a:pPr>
              <a:buNone/>
            </a:pPr>
            <a:r>
              <a:rPr lang="en-US" dirty="0"/>
              <a:t>	</a:t>
            </a:r>
            <a:r>
              <a:rPr lang="en-US" b="1" dirty="0"/>
              <a:t>Conquer: </a:t>
            </a:r>
            <a:r>
              <a:rPr lang="en-US" dirty="0"/>
              <a:t>Recursively sort A1 and A2</a:t>
            </a:r>
          </a:p>
        </p:txBody>
      </p:sp>
    </p:spTree>
    <p:extLst>
      <p:ext uri="{BB962C8B-B14F-4D97-AF65-F5344CB8AC3E}">
        <p14:creationId xmlns:p14="http://schemas.microsoft.com/office/powerpoint/2010/main" val="4038208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4037"/>
            <a:ext cx="8229600" cy="1143000"/>
          </a:xfrm>
        </p:spPr>
        <p:txBody>
          <a:bodyPr/>
          <a:lstStyle/>
          <a:p>
            <a:r>
              <a:rPr lang="en-US" dirty="0"/>
              <a:t>Example</a:t>
            </a:r>
          </a:p>
        </p:txBody>
      </p:sp>
      <p:sp>
        <p:nvSpPr>
          <p:cNvPr id="6" name="Rectangle 5">
            <a:extLst>
              <a:ext uri="{FF2B5EF4-FFF2-40B4-BE49-F238E27FC236}">
                <a16:creationId xmlns:a16="http://schemas.microsoft.com/office/drawing/2014/main" id="{8CB03B82-FD8C-674F-B782-CEAF0491D5B7}"/>
              </a:ext>
            </a:extLst>
          </p:cNvPr>
          <p:cNvSpPr/>
          <p:nvPr/>
        </p:nvSpPr>
        <p:spPr>
          <a:xfrm>
            <a:off x="1371600" y="1676400"/>
            <a:ext cx="5562600" cy="461665"/>
          </a:xfrm>
          <a:prstGeom prst="rect">
            <a:avLst/>
          </a:prstGeom>
        </p:spPr>
        <p:txBody>
          <a:bodyPr wrap="square">
            <a:spAutoFit/>
          </a:bodyPr>
          <a:lstStyle/>
          <a:p>
            <a:r>
              <a:rPr lang="en-US" sz="2400" dirty="0">
                <a:latin typeface="Helvetica" pitchFamily="2" charset="0"/>
              </a:rPr>
              <a:t>Quicksort the array [2, 6, 4, 1, 5, 3] </a:t>
            </a:r>
          </a:p>
        </p:txBody>
      </p:sp>
    </p:spTree>
    <p:extLst>
      <p:ext uri="{BB962C8B-B14F-4D97-AF65-F5344CB8AC3E}">
        <p14:creationId xmlns:p14="http://schemas.microsoft.com/office/powerpoint/2010/main" val="3057035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4037"/>
            <a:ext cx="8229600" cy="1143000"/>
          </a:xfrm>
        </p:spPr>
        <p:txBody>
          <a:bodyPr/>
          <a:lstStyle/>
          <a:p>
            <a:r>
              <a:rPr lang="en-US" dirty="0"/>
              <a:t>Quicksort</a:t>
            </a:r>
          </a:p>
        </p:txBody>
      </p:sp>
      <p:sp>
        <p:nvSpPr>
          <p:cNvPr id="10" name="Rectangle 9">
            <a:extLst>
              <a:ext uri="{FF2B5EF4-FFF2-40B4-BE49-F238E27FC236}">
                <a16:creationId xmlns:a16="http://schemas.microsoft.com/office/drawing/2014/main" id="{728E502F-581A-2B4A-9884-49146F1F4C2C}"/>
              </a:ext>
            </a:extLst>
          </p:cNvPr>
          <p:cNvSpPr/>
          <p:nvPr/>
        </p:nvSpPr>
        <p:spPr>
          <a:xfrm>
            <a:off x="2835792" y="3059668"/>
            <a:ext cx="2041008" cy="369332"/>
          </a:xfrm>
          <a:prstGeom prst="rect">
            <a:avLst/>
          </a:prstGeom>
        </p:spPr>
        <p:txBody>
          <a:bodyPr wrap="none">
            <a:spAutoFit/>
          </a:bodyPr>
          <a:lstStyle/>
          <a:p>
            <a:r>
              <a:rPr lang="en-US" dirty="0">
                <a:latin typeface="Cambria Math"/>
                <a:ea typeface="Cambria Math"/>
              </a:rPr>
              <a:t>To Be Completed!!!</a:t>
            </a:r>
            <a:endParaRPr lang="en-US" dirty="0"/>
          </a:p>
        </p:txBody>
      </p:sp>
      <p:pic>
        <p:nvPicPr>
          <p:cNvPr id="6" name="Picture 5">
            <a:extLst>
              <a:ext uri="{FF2B5EF4-FFF2-40B4-BE49-F238E27FC236}">
                <a16:creationId xmlns:a16="http://schemas.microsoft.com/office/drawing/2014/main" id="{C0C7CCF9-2F48-5D4F-99C8-90CF407A7DDE}"/>
              </a:ext>
            </a:extLst>
          </p:cNvPr>
          <p:cNvPicPr>
            <a:picLocks noChangeAspect="1"/>
          </p:cNvPicPr>
          <p:nvPr/>
        </p:nvPicPr>
        <p:blipFill>
          <a:blip r:embed="rId2"/>
          <a:stretch>
            <a:fillRect/>
          </a:stretch>
        </p:blipFill>
        <p:spPr>
          <a:xfrm>
            <a:off x="-4482" y="2057400"/>
            <a:ext cx="9144000" cy="3557439"/>
          </a:xfrm>
          <a:prstGeom prst="rect">
            <a:avLst/>
          </a:prstGeom>
        </p:spPr>
      </p:pic>
    </p:spTree>
    <p:extLst>
      <p:ext uri="{BB962C8B-B14F-4D97-AF65-F5344CB8AC3E}">
        <p14:creationId xmlns:p14="http://schemas.microsoft.com/office/powerpoint/2010/main" val="3270211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4037"/>
            <a:ext cx="8229600" cy="1143000"/>
          </a:xfrm>
        </p:spPr>
        <p:txBody>
          <a:bodyPr/>
          <a:lstStyle/>
          <a:p>
            <a:r>
              <a:rPr lang="en-US" dirty="0"/>
              <a:t>Quicksort</a:t>
            </a:r>
          </a:p>
        </p:txBody>
      </p:sp>
      <p:pic>
        <p:nvPicPr>
          <p:cNvPr id="3" name="Picture 2">
            <a:extLst>
              <a:ext uri="{FF2B5EF4-FFF2-40B4-BE49-F238E27FC236}">
                <a16:creationId xmlns:a16="http://schemas.microsoft.com/office/drawing/2014/main" id="{2E40F245-2695-BF49-923A-9831B8ABF92B}"/>
              </a:ext>
            </a:extLst>
          </p:cNvPr>
          <p:cNvPicPr>
            <a:picLocks noChangeAspect="1"/>
          </p:cNvPicPr>
          <p:nvPr/>
        </p:nvPicPr>
        <p:blipFill>
          <a:blip r:embed="rId2"/>
          <a:stretch>
            <a:fillRect/>
          </a:stretch>
        </p:blipFill>
        <p:spPr>
          <a:xfrm>
            <a:off x="0" y="1581204"/>
            <a:ext cx="9144000" cy="3695592"/>
          </a:xfrm>
          <a:prstGeom prst="rect">
            <a:avLst/>
          </a:prstGeom>
        </p:spPr>
      </p:pic>
    </p:spTree>
    <p:extLst>
      <p:ext uri="{BB962C8B-B14F-4D97-AF65-F5344CB8AC3E}">
        <p14:creationId xmlns:p14="http://schemas.microsoft.com/office/powerpoint/2010/main" val="1113818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4037"/>
            <a:ext cx="8229600" cy="1143000"/>
          </a:xfrm>
        </p:spPr>
        <p:txBody>
          <a:bodyPr/>
          <a:lstStyle/>
          <a:p>
            <a:r>
              <a:rPr lang="en-US" b="1" dirty="0"/>
              <a:t>Random</a:t>
            </a:r>
            <a:r>
              <a:rPr lang="en-US" dirty="0"/>
              <a:t> Quicksort</a:t>
            </a:r>
          </a:p>
        </p:txBody>
      </p:sp>
      <p:pic>
        <p:nvPicPr>
          <p:cNvPr id="5" name="Picture 4">
            <a:extLst>
              <a:ext uri="{FF2B5EF4-FFF2-40B4-BE49-F238E27FC236}">
                <a16:creationId xmlns:a16="http://schemas.microsoft.com/office/drawing/2014/main" id="{36D0315D-C9D6-3F4A-AC4C-D956E510D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 y="4114800"/>
            <a:ext cx="9144000" cy="2164145"/>
          </a:xfrm>
          <a:prstGeom prst="rect">
            <a:avLst/>
          </a:prstGeom>
        </p:spPr>
      </p:pic>
      <p:sp>
        <p:nvSpPr>
          <p:cNvPr id="6" name="TextBox 5">
            <a:extLst>
              <a:ext uri="{FF2B5EF4-FFF2-40B4-BE49-F238E27FC236}">
                <a16:creationId xmlns:a16="http://schemas.microsoft.com/office/drawing/2014/main" id="{7B147075-D388-5845-B2E2-603311340972}"/>
              </a:ext>
            </a:extLst>
          </p:cNvPr>
          <p:cNvSpPr txBox="1"/>
          <p:nvPr/>
        </p:nvSpPr>
        <p:spPr>
          <a:xfrm>
            <a:off x="566659" y="1769805"/>
            <a:ext cx="8010681" cy="1384995"/>
          </a:xfrm>
          <a:prstGeom prst="rect">
            <a:avLst/>
          </a:prstGeom>
          <a:noFill/>
        </p:spPr>
        <p:txBody>
          <a:bodyPr wrap="square" rtlCol="0">
            <a:spAutoFit/>
          </a:bodyPr>
          <a:lstStyle/>
          <a:p>
            <a:r>
              <a:rPr lang="en-US" sz="2800" dirty="0">
                <a:latin typeface="Helvetica" pitchFamily="2" charset="0"/>
              </a:rPr>
              <a:t>Use the following R-Partition function</a:t>
            </a:r>
          </a:p>
          <a:p>
            <a:endParaRPr lang="en-US" sz="2800" dirty="0">
              <a:latin typeface="Helvetica" pitchFamily="2" charset="0"/>
            </a:endParaRPr>
          </a:p>
          <a:p>
            <a:r>
              <a:rPr lang="en-US" sz="2800" dirty="0">
                <a:latin typeface="Helvetica" pitchFamily="2" charset="0"/>
              </a:rPr>
              <a:t>Protects against bad inputs</a:t>
            </a:r>
          </a:p>
        </p:txBody>
      </p:sp>
    </p:spTree>
    <p:extLst>
      <p:ext uri="{BB962C8B-B14F-4D97-AF65-F5344CB8AC3E}">
        <p14:creationId xmlns:p14="http://schemas.microsoft.com/office/powerpoint/2010/main" val="2452662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BED5-2922-284F-B175-3AE5700AEED9}"/>
              </a:ext>
            </a:extLst>
          </p:cNvPr>
          <p:cNvSpPr>
            <a:spLocks noGrp="1"/>
          </p:cNvSpPr>
          <p:nvPr>
            <p:ph type="title"/>
          </p:nvPr>
        </p:nvSpPr>
        <p:spPr/>
        <p:txBody>
          <a:bodyPr/>
          <a:lstStyle/>
          <a:p>
            <a:r>
              <a:rPr lang="en-US" dirty="0"/>
              <a:t>Analysis	</a:t>
            </a:r>
          </a:p>
        </p:txBody>
      </p:sp>
      <p:sp>
        <p:nvSpPr>
          <p:cNvPr id="3" name="Content Placeholder 2">
            <a:extLst>
              <a:ext uri="{FF2B5EF4-FFF2-40B4-BE49-F238E27FC236}">
                <a16:creationId xmlns:a16="http://schemas.microsoft.com/office/drawing/2014/main" id="{BE9650DD-661C-6D44-979B-AFA7337E8A5D}"/>
              </a:ext>
            </a:extLst>
          </p:cNvPr>
          <p:cNvSpPr>
            <a:spLocks noGrp="1"/>
          </p:cNvSpPr>
          <p:nvPr>
            <p:ph idx="1"/>
          </p:nvPr>
        </p:nvSpPr>
        <p:spPr/>
        <p:txBody>
          <a:bodyPr/>
          <a:lstStyle/>
          <a:p>
            <a:r>
              <a:rPr lang="en-US" dirty="0"/>
              <a:t>Quicksort is a </a:t>
            </a:r>
            <a:r>
              <a:rPr lang="en-US" b="1" dirty="0"/>
              <a:t>randomized</a:t>
            </a:r>
            <a:r>
              <a:rPr lang="en-US" dirty="0"/>
              <a:t> algorithm</a:t>
            </a:r>
          </a:p>
          <a:p>
            <a:endParaRPr lang="en-US" dirty="0"/>
          </a:p>
          <a:p>
            <a:r>
              <a:rPr lang="en-US" dirty="0"/>
              <a:t>The runtime is a </a:t>
            </a:r>
            <a:r>
              <a:rPr lang="en-US" b="1" dirty="0"/>
              <a:t>random</a:t>
            </a:r>
            <a:r>
              <a:rPr lang="en-US" dirty="0"/>
              <a:t> variable</a:t>
            </a:r>
          </a:p>
          <a:p>
            <a:endParaRPr lang="en-US" dirty="0"/>
          </a:p>
          <a:p>
            <a:r>
              <a:rPr lang="en-US" dirty="0"/>
              <a:t>Want to compute the expected value</a:t>
            </a:r>
          </a:p>
        </p:txBody>
      </p:sp>
    </p:spTree>
    <p:extLst>
      <p:ext uri="{BB962C8B-B14F-4D97-AF65-F5344CB8AC3E}">
        <p14:creationId xmlns:p14="http://schemas.microsoft.com/office/powerpoint/2010/main" val="1221374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BED5-2922-284F-B175-3AE5700AEED9}"/>
              </a:ext>
            </a:extLst>
          </p:cNvPr>
          <p:cNvSpPr>
            <a:spLocks noGrp="1"/>
          </p:cNvSpPr>
          <p:nvPr>
            <p:ph type="title"/>
          </p:nvPr>
        </p:nvSpPr>
        <p:spPr/>
        <p:txBody>
          <a:bodyPr/>
          <a:lstStyle/>
          <a:p>
            <a:r>
              <a:rPr lang="en-US" dirty="0"/>
              <a:t>Analysis	</a:t>
            </a:r>
          </a:p>
        </p:txBody>
      </p:sp>
      <p:sp>
        <p:nvSpPr>
          <p:cNvPr id="3" name="Content Placeholder 2">
            <a:extLst>
              <a:ext uri="{FF2B5EF4-FFF2-40B4-BE49-F238E27FC236}">
                <a16:creationId xmlns:a16="http://schemas.microsoft.com/office/drawing/2014/main" id="{BE9650DD-661C-6D44-979B-AFA7337E8A5D}"/>
              </a:ext>
            </a:extLst>
          </p:cNvPr>
          <p:cNvSpPr>
            <a:spLocks noGrp="1"/>
          </p:cNvSpPr>
          <p:nvPr>
            <p:ph idx="1"/>
          </p:nvPr>
        </p:nvSpPr>
        <p:spPr/>
        <p:txBody>
          <a:bodyPr/>
          <a:lstStyle/>
          <a:p>
            <a:r>
              <a:rPr lang="en-US" dirty="0"/>
              <a:t>Let X be the number of comparisons made by Quicksort</a:t>
            </a:r>
          </a:p>
          <a:p>
            <a:endParaRPr lang="en-US" dirty="0"/>
          </a:p>
          <a:p>
            <a:r>
              <a:rPr lang="en-US" dirty="0"/>
              <a:t>Approach: Will write X as the sum of a bunch of simpler random variables</a:t>
            </a:r>
          </a:p>
          <a:p>
            <a:endParaRPr lang="en-US" dirty="0"/>
          </a:p>
          <a:p>
            <a:r>
              <a:rPr lang="en-US" dirty="0"/>
              <a:t>Then compute E(X) using linearity of expectation</a:t>
            </a:r>
          </a:p>
        </p:txBody>
      </p:sp>
    </p:spTree>
    <p:extLst>
      <p:ext uri="{BB962C8B-B14F-4D97-AF65-F5344CB8AC3E}">
        <p14:creationId xmlns:p14="http://schemas.microsoft.com/office/powerpoint/2010/main" val="3591395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BED5-2922-284F-B175-3AE5700AEED9}"/>
              </a:ext>
            </a:extLst>
          </p:cNvPr>
          <p:cNvSpPr>
            <a:spLocks noGrp="1"/>
          </p:cNvSpPr>
          <p:nvPr>
            <p:ph type="title"/>
          </p:nvPr>
        </p:nvSpPr>
        <p:spPr/>
        <p:txBody>
          <a:bodyPr/>
          <a:lstStyle/>
          <a:p>
            <a:r>
              <a:rPr lang="en-US" dirty="0"/>
              <a:t>Notation	</a:t>
            </a:r>
          </a:p>
        </p:txBody>
      </p:sp>
      <p:sp>
        <p:nvSpPr>
          <p:cNvPr id="3" name="Content Placeholder 2">
            <a:extLst>
              <a:ext uri="{FF2B5EF4-FFF2-40B4-BE49-F238E27FC236}">
                <a16:creationId xmlns:a16="http://schemas.microsoft.com/office/drawing/2014/main" id="{BE9650DD-661C-6D44-979B-AFA7337E8A5D}"/>
              </a:ext>
            </a:extLst>
          </p:cNvPr>
          <p:cNvSpPr>
            <a:spLocks noGrp="1"/>
          </p:cNvSpPr>
          <p:nvPr>
            <p:ph idx="1"/>
          </p:nvPr>
        </p:nvSpPr>
        <p:spPr/>
        <p:txBody>
          <a:bodyPr/>
          <a:lstStyle/>
          <a:p>
            <a:r>
              <a:rPr lang="en-US" dirty="0">
                <a:latin typeface="Helvetica" pitchFamily="2" charset="0"/>
              </a:rPr>
              <a:t>Let </a:t>
            </a:r>
            <a:r>
              <a:rPr lang="en-US" dirty="0" err="1">
                <a:latin typeface="Helvetica" pitchFamily="2" charset="0"/>
              </a:rPr>
              <a:t>z</a:t>
            </a:r>
            <a:r>
              <a:rPr lang="en-US" baseline="-25000" dirty="0" err="1">
                <a:latin typeface="Helvetica" pitchFamily="2" charset="0"/>
              </a:rPr>
              <a:t>i</a:t>
            </a:r>
            <a:r>
              <a:rPr lang="en-US" b="1" baseline="-25000" dirty="0">
                <a:latin typeface="Helvetica" pitchFamily="2" charset="0"/>
              </a:rPr>
              <a:t> </a:t>
            </a:r>
            <a:r>
              <a:rPr lang="en-US" dirty="0">
                <a:latin typeface="Helvetica" pitchFamily="2" charset="0"/>
              </a:rPr>
              <a:t>be the the </a:t>
            </a:r>
            <a:r>
              <a:rPr lang="en-US" dirty="0" err="1">
                <a:latin typeface="Helvetica" pitchFamily="2" charset="0"/>
              </a:rPr>
              <a:t>i-th</a:t>
            </a:r>
            <a:r>
              <a:rPr lang="en-US" dirty="0">
                <a:latin typeface="Helvetica" pitchFamily="2" charset="0"/>
              </a:rPr>
              <a:t> smallest element in the array</a:t>
            </a:r>
          </a:p>
          <a:p>
            <a:endParaRPr lang="en-US" dirty="0">
              <a:latin typeface="Helvetica" pitchFamily="2" charset="0"/>
            </a:endParaRPr>
          </a:p>
          <a:p>
            <a:r>
              <a:rPr lang="en-US" dirty="0">
                <a:latin typeface="Helvetica" pitchFamily="2" charset="0"/>
              </a:rPr>
              <a:t>Let </a:t>
            </a:r>
            <a:r>
              <a:rPr lang="en-US" dirty="0" err="1">
                <a:latin typeface="Helvetica" pitchFamily="2" charset="0"/>
              </a:rPr>
              <a:t>Z</a:t>
            </a:r>
            <a:r>
              <a:rPr lang="en-US" baseline="-25000" dirty="0" err="1">
                <a:latin typeface="Helvetica" pitchFamily="2" charset="0"/>
              </a:rPr>
              <a:t>i,j</a:t>
            </a:r>
            <a:r>
              <a:rPr lang="en-US" b="1" baseline="-25000" dirty="0">
                <a:latin typeface="Helvetica" pitchFamily="2" charset="0"/>
              </a:rPr>
              <a:t> </a:t>
            </a:r>
            <a:r>
              <a:rPr lang="en-US" dirty="0">
                <a:latin typeface="Helvetica" pitchFamily="2" charset="0"/>
              </a:rPr>
              <a:t>= {</a:t>
            </a:r>
            <a:r>
              <a:rPr lang="en-US" dirty="0" err="1">
                <a:latin typeface="Helvetica" pitchFamily="2" charset="0"/>
              </a:rPr>
              <a:t>z</a:t>
            </a:r>
            <a:r>
              <a:rPr lang="en-US" baseline="-25000" dirty="0" err="1">
                <a:latin typeface="Helvetica" pitchFamily="2" charset="0"/>
              </a:rPr>
              <a:t>i</a:t>
            </a:r>
            <a:r>
              <a:rPr lang="en-US" dirty="0">
                <a:latin typeface="Helvetica" pitchFamily="2" charset="0"/>
              </a:rPr>
              <a:t> z</a:t>
            </a:r>
            <a:r>
              <a:rPr lang="en-US" baseline="-25000" dirty="0">
                <a:latin typeface="Helvetica" pitchFamily="2" charset="0"/>
              </a:rPr>
              <a:t>i+1</a:t>
            </a:r>
            <a:r>
              <a:rPr lang="en-US" dirty="0">
                <a:latin typeface="Helvetica" pitchFamily="2" charset="0"/>
              </a:rPr>
              <a:t> , …, </a:t>
            </a:r>
            <a:r>
              <a:rPr lang="en-US" dirty="0" err="1">
                <a:latin typeface="Helvetica" pitchFamily="2" charset="0"/>
              </a:rPr>
              <a:t>z</a:t>
            </a:r>
            <a:r>
              <a:rPr lang="en-US" baseline="-25000" dirty="0" err="1">
                <a:latin typeface="Helvetica" pitchFamily="2" charset="0"/>
              </a:rPr>
              <a:t>j</a:t>
            </a:r>
            <a:r>
              <a:rPr lang="en-US" dirty="0">
                <a:latin typeface="Helvetica" pitchFamily="2" charset="0"/>
              </a:rPr>
              <a:t>}</a:t>
            </a:r>
          </a:p>
          <a:p>
            <a:endParaRPr lang="en-US" dirty="0">
              <a:latin typeface="Helvetica" pitchFamily="2" charset="0"/>
            </a:endParaRPr>
          </a:p>
          <a:p>
            <a:r>
              <a:rPr lang="en-US" dirty="0" err="1">
                <a:latin typeface="Helvetica" pitchFamily="2" charset="0"/>
              </a:rPr>
              <a:t>X</a:t>
            </a:r>
            <a:r>
              <a:rPr lang="en-US" baseline="-25000" dirty="0" err="1">
                <a:latin typeface="Helvetica" pitchFamily="2" charset="0"/>
              </a:rPr>
              <a:t>i,j</a:t>
            </a:r>
            <a:r>
              <a:rPr lang="en-US" baseline="-25000" dirty="0">
                <a:latin typeface="Helvetica" pitchFamily="2" charset="0"/>
              </a:rPr>
              <a:t> </a:t>
            </a:r>
            <a:r>
              <a:rPr lang="en-US" dirty="0">
                <a:latin typeface="Helvetica" pitchFamily="2" charset="0"/>
              </a:rPr>
              <a:t>= 1 if </a:t>
            </a:r>
            <a:r>
              <a:rPr lang="en-US" dirty="0" err="1">
                <a:latin typeface="Helvetica" pitchFamily="2" charset="0"/>
              </a:rPr>
              <a:t>z</a:t>
            </a:r>
            <a:r>
              <a:rPr lang="en-US" baseline="-25000" dirty="0" err="1">
                <a:latin typeface="Helvetica" pitchFamily="2" charset="0"/>
              </a:rPr>
              <a:t>i</a:t>
            </a:r>
            <a:r>
              <a:rPr lang="en-US" baseline="-25000" dirty="0">
                <a:latin typeface="Helvetica" pitchFamily="2" charset="0"/>
              </a:rPr>
              <a:t> </a:t>
            </a:r>
            <a:r>
              <a:rPr lang="en-US" dirty="0">
                <a:latin typeface="Helvetica" pitchFamily="2" charset="0"/>
              </a:rPr>
              <a:t>and </a:t>
            </a:r>
            <a:r>
              <a:rPr lang="en-US" dirty="0" err="1">
                <a:latin typeface="Helvetica" pitchFamily="2" charset="0"/>
              </a:rPr>
              <a:t>z</a:t>
            </a:r>
            <a:r>
              <a:rPr lang="en-US" baseline="-25000" dirty="0" err="1">
                <a:latin typeface="Helvetica" pitchFamily="2" charset="0"/>
              </a:rPr>
              <a:t>j</a:t>
            </a:r>
            <a:r>
              <a:rPr lang="en-US" baseline="-25000" dirty="0">
                <a:latin typeface="Helvetica" pitchFamily="2" charset="0"/>
              </a:rPr>
              <a:t> </a:t>
            </a:r>
            <a:r>
              <a:rPr lang="en-US" dirty="0">
                <a:latin typeface="Helvetica" pitchFamily="2" charset="0"/>
              </a:rPr>
              <a:t>are compared, 0 otherwise</a:t>
            </a:r>
          </a:p>
          <a:p>
            <a:endParaRPr lang="en-US" dirty="0">
              <a:latin typeface="Helvetica" pitchFamily="2" charset="0"/>
            </a:endParaRPr>
          </a:p>
          <a:p>
            <a:r>
              <a:rPr lang="en-US" dirty="0">
                <a:latin typeface="Helvetica" pitchFamily="2" charset="0"/>
              </a:rPr>
              <a:t>Then</a:t>
            </a:r>
          </a:p>
          <a:p>
            <a:endParaRPr lang="en-US" dirty="0"/>
          </a:p>
          <a:p>
            <a:endParaRPr lang="en-US" baseline="-25000" dirty="0"/>
          </a:p>
          <a:p>
            <a:pPr marL="0" indent="0">
              <a:buNone/>
            </a:pPr>
            <a:endParaRPr lang="en-US" baseline="-25000" dirty="0"/>
          </a:p>
        </p:txBody>
      </p:sp>
      <p:pic>
        <p:nvPicPr>
          <p:cNvPr id="4" name="Picture 3">
            <a:extLst>
              <a:ext uri="{FF2B5EF4-FFF2-40B4-BE49-F238E27FC236}">
                <a16:creationId xmlns:a16="http://schemas.microsoft.com/office/drawing/2014/main" id="{373FB396-3D99-074D-B101-FCD245D03EDB}"/>
              </a:ext>
            </a:extLst>
          </p:cNvPr>
          <p:cNvPicPr>
            <a:picLocks noChangeAspect="1"/>
          </p:cNvPicPr>
          <p:nvPr/>
        </p:nvPicPr>
        <p:blipFill>
          <a:blip r:embed="rId2"/>
          <a:stretch>
            <a:fillRect/>
          </a:stretch>
        </p:blipFill>
        <p:spPr>
          <a:xfrm>
            <a:off x="2209800" y="4953000"/>
            <a:ext cx="2209800" cy="736600"/>
          </a:xfrm>
          <a:prstGeom prst="rect">
            <a:avLst/>
          </a:prstGeom>
        </p:spPr>
      </p:pic>
    </p:spTree>
    <p:extLst>
      <p:ext uri="{BB962C8B-B14F-4D97-AF65-F5344CB8AC3E}">
        <p14:creationId xmlns:p14="http://schemas.microsoft.com/office/powerpoint/2010/main" val="3188550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EC9A-5E6F-D140-9A32-F56FD68C5236}"/>
              </a:ext>
            </a:extLst>
          </p:cNvPr>
          <p:cNvSpPr>
            <a:spLocks noGrp="1"/>
          </p:cNvSpPr>
          <p:nvPr>
            <p:ph type="title"/>
          </p:nvPr>
        </p:nvSpPr>
        <p:spPr>
          <a:xfrm>
            <a:off x="457200" y="381000"/>
            <a:ext cx="8229600" cy="1143000"/>
          </a:xfrm>
        </p:spPr>
        <p:txBody>
          <a:bodyPr/>
          <a:lstStyle/>
          <a:p>
            <a:r>
              <a:rPr lang="en-US" dirty="0"/>
              <a:t>Analysis</a:t>
            </a:r>
          </a:p>
        </p:txBody>
      </p:sp>
      <p:pic>
        <p:nvPicPr>
          <p:cNvPr id="5" name="Picture 4">
            <a:extLst>
              <a:ext uri="{FF2B5EF4-FFF2-40B4-BE49-F238E27FC236}">
                <a16:creationId xmlns:a16="http://schemas.microsoft.com/office/drawing/2014/main" id="{82A2F5B8-937E-6641-A1A3-5E724B3E6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238"/>
            <a:ext cx="9144000" cy="4953762"/>
          </a:xfrm>
          <a:prstGeom prst="rect">
            <a:avLst/>
          </a:prstGeom>
        </p:spPr>
      </p:pic>
    </p:spTree>
    <p:extLst>
      <p:ext uri="{BB962C8B-B14F-4D97-AF65-F5344CB8AC3E}">
        <p14:creationId xmlns:p14="http://schemas.microsoft.com/office/powerpoint/2010/main" val="222514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Probabilities</a:t>
            </a:r>
          </a:p>
        </p:txBody>
      </p:sp>
      <p:sp>
        <p:nvSpPr>
          <p:cNvPr id="3" name="Content Placeholder 2"/>
          <p:cNvSpPr>
            <a:spLocks noGrp="1"/>
          </p:cNvSpPr>
          <p:nvPr>
            <p:ph idx="1"/>
          </p:nvPr>
        </p:nvSpPr>
        <p:spPr/>
        <p:txBody>
          <a:bodyPr>
            <a:normAutofit lnSpcReduction="10000"/>
          </a:bodyPr>
          <a:lstStyle/>
          <a:p>
            <a:pPr>
              <a:buNone/>
            </a:pPr>
            <a:r>
              <a:rPr lang="en-US" b="1" dirty="0"/>
              <a:t>   Example</a:t>
            </a:r>
            <a:r>
              <a:rPr lang="en-US" dirty="0"/>
              <a:t>: What probabilities should we assign to the outcomes </a:t>
            </a:r>
            <a:r>
              <a:rPr lang="en-US" i="1" dirty="0"/>
              <a:t>H</a:t>
            </a:r>
            <a:r>
              <a:rPr lang="en-US" dirty="0"/>
              <a:t>(heads) and </a:t>
            </a:r>
            <a:r>
              <a:rPr lang="en-US" i="1" dirty="0"/>
              <a:t>T</a:t>
            </a:r>
            <a:r>
              <a:rPr lang="en-US" dirty="0"/>
              <a:t> (tails) when a fair coin is flipped? What probabilities should be assigned to these outcomes when the coin is biased so that heads comes up twice as often as tails?</a:t>
            </a:r>
          </a:p>
          <a:p>
            <a:pPr>
              <a:buNone/>
            </a:pPr>
            <a:r>
              <a:rPr lang="en-US" b="1" dirty="0"/>
              <a:t>    Solution</a:t>
            </a:r>
            <a:r>
              <a:rPr lang="en-US" dirty="0"/>
              <a:t>:    For a fair coin, we have</a:t>
            </a:r>
            <a:r>
              <a:rPr lang="en-US" i="1" dirty="0"/>
              <a:t> p</a:t>
            </a:r>
            <a:r>
              <a:rPr lang="en-US" dirty="0"/>
              <a:t>(</a:t>
            </a:r>
            <a:r>
              <a:rPr lang="en-US" i="1" dirty="0"/>
              <a:t>H</a:t>
            </a:r>
            <a:r>
              <a:rPr lang="en-US" dirty="0"/>
              <a:t>) = </a:t>
            </a:r>
            <a:r>
              <a:rPr lang="en-US" i="1" dirty="0"/>
              <a:t>p</a:t>
            </a:r>
            <a:r>
              <a:rPr lang="en-US" dirty="0"/>
              <a:t>(</a:t>
            </a:r>
            <a:r>
              <a:rPr lang="en-US" i="1" dirty="0"/>
              <a:t>T</a:t>
            </a:r>
            <a:r>
              <a:rPr lang="en-US" dirty="0"/>
              <a:t>) = </a:t>
            </a:r>
            <a:r>
              <a:rPr lang="en-US" dirty="0">
                <a:latin typeface="Cambria Math" pitchFamily="18" charset="0"/>
                <a:ea typeface="Cambria Math" pitchFamily="18" charset="0"/>
              </a:rPr>
              <a:t>½.</a:t>
            </a:r>
            <a:endParaRPr lang="en-US" dirty="0"/>
          </a:p>
          <a:p>
            <a:pPr>
              <a:buNone/>
            </a:pPr>
            <a:r>
              <a:rPr lang="en-US" dirty="0"/>
              <a:t>    For a biased coin, we have </a:t>
            </a:r>
            <a:r>
              <a:rPr lang="en-US" i="1" dirty="0"/>
              <a:t>p</a:t>
            </a:r>
            <a:r>
              <a:rPr lang="en-US" dirty="0"/>
              <a:t>(</a:t>
            </a:r>
            <a:r>
              <a:rPr lang="en-US" i="1" dirty="0"/>
              <a:t>H</a:t>
            </a:r>
            <a:r>
              <a:rPr lang="en-US" dirty="0"/>
              <a:t>) = </a:t>
            </a:r>
            <a:r>
              <a:rPr lang="en-US" dirty="0">
                <a:latin typeface="Cambria Math" pitchFamily="18" charset="0"/>
                <a:ea typeface="Cambria Math" pitchFamily="18" charset="0"/>
              </a:rPr>
              <a:t>2</a:t>
            </a:r>
            <a:r>
              <a:rPr lang="en-US" i="1" dirty="0"/>
              <a:t>p</a:t>
            </a:r>
            <a:r>
              <a:rPr lang="en-US" dirty="0"/>
              <a:t>(</a:t>
            </a:r>
            <a:r>
              <a:rPr lang="en-US" i="1" dirty="0"/>
              <a:t>T</a:t>
            </a:r>
            <a:r>
              <a:rPr lang="en-US" dirty="0"/>
              <a:t>).</a:t>
            </a:r>
          </a:p>
          <a:p>
            <a:pPr>
              <a:buNone/>
            </a:pPr>
            <a:r>
              <a:rPr lang="en-US" dirty="0"/>
              <a:t>    Because </a:t>
            </a:r>
            <a:r>
              <a:rPr lang="en-US" i="1" dirty="0"/>
              <a:t>p</a:t>
            </a:r>
            <a:r>
              <a:rPr lang="en-US" dirty="0"/>
              <a:t>(</a:t>
            </a:r>
            <a:r>
              <a:rPr lang="en-US" i="1" dirty="0"/>
              <a:t>H</a:t>
            </a:r>
            <a:r>
              <a:rPr lang="en-US" dirty="0"/>
              <a:t>) + </a:t>
            </a:r>
            <a:r>
              <a:rPr lang="en-US" i="1" dirty="0"/>
              <a:t>p</a:t>
            </a:r>
            <a:r>
              <a:rPr lang="en-US" dirty="0"/>
              <a:t>(</a:t>
            </a:r>
            <a:r>
              <a:rPr lang="en-US" i="1" dirty="0"/>
              <a:t>T</a:t>
            </a:r>
            <a:r>
              <a:rPr lang="en-US" dirty="0"/>
              <a:t>) = </a:t>
            </a:r>
            <a:r>
              <a:rPr lang="en-US" dirty="0">
                <a:latin typeface="Cambria Math" pitchFamily="18" charset="0"/>
                <a:ea typeface="Cambria Math" pitchFamily="18" charset="0"/>
              </a:rPr>
              <a:t>1</a:t>
            </a:r>
            <a:r>
              <a:rPr lang="en-US" dirty="0"/>
              <a:t>, it follows that</a:t>
            </a:r>
          </a:p>
          <a:p>
            <a:pPr>
              <a:buNone/>
            </a:pPr>
            <a:r>
              <a:rPr lang="en-US" dirty="0"/>
              <a:t>               </a:t>
            </a:r>
            <a:r>
              <a:rPr lang="en-US" dirty="0">
                <a:latin typeface="Cambria Math" pitchFamily="18" charset="0"/>
                <a:ea typeface="Cambria Math" pitchFamily="18" charset="0"/>
              </a:rPr>
              <a:t>2</a:t>
            </a:r>
            <a:r>
              <a:rPr lang="en-US" i="1" dirty="0"/>
              <a:t>p</a:t>
            </a:r>
            <a:r>
              <a:rPr lang="en-US" dirty="0"/>
              <a:t>(</a:t>
            </a:r>
            <a:r>
              <a:rPr lang="en-US" i="1" dirty="0"/>
              <a:t>T</a:t>
            </a:r>
            <a:r>
              <a:rPr lang="en-US" dirty="0"/>
              <a:t>) + </a:t>
            </a:r>
            <a:r>
              <a:rPr lang="en-US" i="1" dirty="0"/>
              <a:t>p</a:t>
            </a:r>
            <a:r>
              <a:rPr lang="en-US" dirty="0"/>
              <a:t>(</a:t>
            </a:r>
            <a:r>
              <a:rPr lang="en-US" i="1" dirty="0"/>
              <a:t>T</a:t>
            </a:r>
            <a:r>
              <a:rPr lang="en-US" dirty="0"/>
              <a:t>) =</a:t>
            </a:r>
            <a:r>
              <a:rPr lang="en-US" dirty="0">
                <a:latin typeface="Cambria Math" pitchFamily="18" charset="0"/>
                <a:ea typeface="Cambria Math" pitchFamily="18" charset="0"/>
              </a:rPr>
              <a:t> 3</a:t>
            </a:r>
            <a:r>
              <a:rPr lang="en-US" i="1" dirty="0"/>
              <a:t>p</a:t>
            </a:r>
            <a:r>
              <a:rPr lang="en-US" dirty="0"/>
              <a:t>(</a:t>
            </a:r>
            <a:r>
              <a:rPr lang="en-US" i="1" dirty="0"/>
              <a:t>T</a:t>
            </a:r>
            <a:r>
              <a:rPr lang="en-US" dirty="0"/>
              <a:t>) =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T</a:t>
            </a:r>
            <a:r>
              <a:rPr lang="en-US" dirty="0"/>
              <a:t>) = </a:t>
            </a:r>
            <a:r>
              <a:rPr lang="en-US" dirty="0">
                <a:latin typeface="Cambria Math" pitchFamily="18" charset="0"/>
                <a:ea typeface="Cambria Math" pitchFamily="18" charset="0"/>
              </a:rPr>
              <a:t>1/3  </a:t>
            </a:r>
            <a:r>
              <a:rPr lang="en-US" dirty="0">
                <a:ea typeface="Cambria Math" pitchFamily="18" charset="0"/>
              </a:rPr>
              <a:t>and</a:t>
            </a:r>
            <a:r>
              <a:rPr lang="en-US" dirty="0">
                <a:latin typeface="Cambria Math" pitchFamily="18" charset="0"/>
                <a:ea typeface="Cambria Math" pitchFamily="18" charset="0"/>
              </a:rPr>
              <a:t>  </a:t>
            </a:r>
            <a:r>
              <a:rPr lang="en-US" i="1" dirty="0"/>
              <a:t>p</a:t>
            </a:r>
            <a:r>
              <a:rPr lang="en-US" dirty="0"/>
              <a:t>(</a:t>
            </a:r>
            <a:r>
              <a:rPr lang="en-US" i="1" dirty="0"/>
              <a:t>H</a:t>
            </a:r>
            <a:r>
              <a:rPr lang="en-US" dirty="0"/>
              <a:t>) = </a:t>
            </a:r>
            <a:r>
              <a:rPr lang="en-US" dirty="0">
                <a:latin typeface="Cambria Math" pitchFamily="18" charset="0"/>
                <a:ea typeface="Cambria Math" pitchFamily="18" charset="0"/>
              </a:rPr>
              <a:t>2/3</a:t>
            </a:r>
            <a:r>
              <a:rPr lang="en-US" dirty="0"/>
              <a:t>.</a:t>
            </a:r>
            <a:r>
              <a:rPr lang="en-US" dirty="0">
                <a:latin typeface="Cambria Math" pitchFamily="18" charset="0"/>
                <a:ea typeface="Cambria Math" pitchFamily="18" charset="0"/>
              </a:rPr>
              <a:t>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E7C498-680F-8340-BAC6-CA7F8A172B7C}"/>
              </a:ext>
            </a:extLst>
          </p:cNvPr>
          <p:cNvPicPr>
            <a:picLocks noChangeAspect="1"/>
          </p:cNvPicPr>
          <p:nvPr/>
        </p:nvPicPr>
        <p:blipFill>
          <a:blip r:embed="rId2"/>
          <a:stretch>
            <a:fillRect/>
          </a:stretch>
        </p:blipFill>
        <p:spPr>
          <a:xfrm>
            <a:off x="0" y="951251"/>
            <a:ext cx="9144000" cy="5906749"/>
          </a:xfrm>
          <a:prstGeom prst="rect">
            <a:avLst/>
          </a:prstGeom>
        </p:spPr>
      </p:pic>
    </p:spTree>
    <p:extLst>
      <p:ext uri="{BB962C8B-B14F-4D97-AF65-F5344CB8AC3E}">
        <p14:creationId xmlns:p14="http://schemas.microsoft.com/office/powerpoint/2010/main" val="2156786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D968C-C51E-A343-AD87-E7AF1A1C8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76350"/>
            <a:ext cx="7010400" cy="5562600"/>
          </a:xfrm>
          <a:prstGeom prst="rect">
            <a:avLst/>
          </a:prstGeom>
        </p:spPr>
      </p:pic>
      <p:sp>
        <p:nvSpPr>
          <p:cNvPr id="5" name="Title 1">
            <a:extLst>
              <a:ext uri="{FF2B5EF4-FFF2-40B4-BE49-F238E27FC236}">
                <a16:creationId xmlns:a16="http://schemas.microsoft.com/office/drawing/2014/main" id="{D100C5A8-FA4D-3F4F-B1D7-33A4F66C5B5B}"/>
              </a:ext>
            </a:extLst>
          </p:cNvPr>
          <p:cNvSpPr>
            <a:spLocks noGrp="1"/>
          </p:cNvSpPr>
          <p:nvPr>
            <p:ph type="title"/>
          </p:nvPr>
        </p:nvSpPr>
        <p:spPr>
          <a:xfrm>
            <a:off x="533400" y="19050"/>
            <a:ext cx="8229600" cy="1143000"/>
          </a:xfrm>
        </p:spPr>
        <p:txBody>
          <a:bodyPr/>
          <a:lstStyle/>
          <a:p>
            <a:r>
              <a:rPr lang="en-US" dirty="0"/>
              <a:t>Putting it all Together</a:t>
            </a:r>
          </a:p>
        </p:txBody>
      </p:sp>
    </p:spTree>
    <p:extLst>
      <p:ext uri="{BB962C8B-B14F-4D97-AF65-F5344CB8AC3E}">
        <p14:creationId xmlns:p14="http://schemas.microsoft.com/office/powerpoint/2010/main" val="3889952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00C5A8-FA4D-3F4F-B1D7-33A4F66C5B5B}"/>
              </a:ext>
            </a:extLst>
          </p:cNvPr>
          <p:cNvSpPr>
            <a:spLocks noGrp="1"/>
          </p:cNvSpPr>
          <p:nvPr>
            <p:ph type="title"/>
          </p:nvPr>
        </p:nvSpPr>
        <p:spPr>
          <a:xfrm>
            <a:off x="533400" y="19050"/>
            <a:ext cx="8229600" cy="1143000"/>
          </a:xfrm>
        </p:spPr>
        <p:txBody>
          <a:bodyPr/>
          <a:lstStyle/>
          <a:p>
            <a:r>
              <a:rPr lang="en-US" dirty="0"/>
              <a:t>Putting it all Together</a:t>
            </a:r>
          </a:p>
        </p:txBody>
      </p:sp>
      <p:pic>
        <p:nvPicPr>
          <p:cNvPr id="2" name="Picture 1">
            <a:extLst>
              <a:ext uri="{FF2B5EF4-FFF2-40B4-BE49-F238E27FC236}">
                <a16:creationId xmlns:a16="http://schemas.microsoft.com/office/drawing/2014/main" id="{1C591782-D0F7-3B4A-A980-47423BC6B35C}"/>
              </a:ext>
            </a:extLst>
          </p:cNvPr>
          <p:cNvPicPr>
            <a:picLocks noChangeAspect="1"/>
          </p:cNvPicPr>
          <p:nvPr/>
        </p:nvPicPr>
        <p:blipFill>
          <a:blip r:embed="rId2"/>
          <a:stretch>
            <a:fillRect/>
          </a:stretch>
        </p:blipFill>
        <p:spPr>
          <a:xfrm>
            <a:off x="393700" y="1447800"/>
            <a:ext cx="8369300" cy="2895600"/>
          </a:xfrm>
          <a:prstGeom prst="rect">
            <a:avLst/>
          </a:prstGeom>
        </p:spPr>
      </p:pic>
      <p:sp>
        <p:nvSpPr>
          <p:cNvPr id="6" name="TextBox 5">
            <a:extLst>
              <a:ext uri="{FF2B5EF4-FFF2-40B4-BE49-F238E27FC236}">
                <a16:creationId xmlns:a16="http://schemas.microsoft.com/office/drawing/2014/main" id="{5FEDDC67-ED14-E54B-82B1-3B47A302551D}"/>
              </a:ext>
            </a:extLst>
          </p:cNvPr>
          <p:cNvSpPr txBox="1"/>
          <p:nvPr/>
        </p:nvSpPr>
        <p:spPr>
          <a:xfrm>
            <a:off x="748509" y="4717702"/>
            <a:ext cx="8010681" cy="954107"/>
          </a:xfrm>
          <a:prstGeom prst="rect">
            <a:avLst/>
          </a:prstGeom>
          <a:noFill/>
        </p:spPr>
        <p:txBody>
          <a:bodyPr wrap="square" rtlCol="0">
            <a:spAutoFit/>
          </a:bodyPr>
          <a:lstStyle/>
          <a:p>
            <a:r>
              <a:rPr lang="en-US" sz="2800" dirty="0">
                <a:latin typeface="Helvetica" pitchFamily="2" charset="0"/>
              </a:rPr>
              <a:t>Where the last step holds by an integral bound (shown in-class)</a:t>
            </a:r>
          </a:p>
        </p:txBody>
      </p:sp>
    </p:spTree>
    <p:extLst>
      <p:ext uri="{BB962C8B-B14F-4D97-AF65-F5344CB8AC3E}">
        <p14:creationId xmlns:p14="http://schemas.microsoft.com/office/powerpoint/2010/main" val="374784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Distribution</a:t>
            </a:r>
          </a:p>
        </p:txBody>
      </p:sp>
      <p:sp>
        <p:nvSpPr>
          <p:cNvPr id="3" name="Content Placeholder 2"/>
          <p:cNvSpPr>
            <a:spLocks noGrp="1"/>
          </p:cNvSpPr>
          <p:nvPr>
            <p:ph idx="1"/>
          </p:nvPr>
        </p:nvSpPr>
        <p:spPr/>
        <p:txBody>
          <a:bodyPr/>
          <a:lstStyle/>
          <a:p>
            <a:pPr>
              <a:buNone/>
            </a:pPr>
            <a:r>
              <a:rPr lang="en-US" b="1" dirty="0"/>
              <a:t>   Definition</a:t>
            </a:r>
            <a:r>
              <a:rPr lang="en-US" dirty="0"/>
              <a:t>: Suppose that </a:t>
            </a:r>
            <a:r>
              <a:rPr lang="en-US" i="1" dirty="0"/>
              <a:t>S</a:t>
            </a:r>
            <a:r>
              <a:rPr lang="en-US" dirty="0"/>
              <a:t> is a set with </a:t>
            </a:r>
            <a:r>
              <a:rPr lang="en-US" i="1" dirty="0"/>
              <a:t>n</a:t>
            </a:r>
            <a:r>
              <a:rPr lang="en-US" dirty="0"/>
              <a:t> elements. The </a:t>
            </a:r>
            <a:r>
              <a:rPr lang="en-US" i="1" dirty="0"/>
              <a:t>uniform distribution </a:t>
            </a:r>
            <a:r>
              <a:rPr lang="en-US" dirty="0"/>
              <a:t>assigns the probability </a:t>
            </a:r>
            <a:r>
              <a:rPr lang="en-US" dirty="0">
                <a:latin typeface="Cambria Math" pitchFamily="18" charset="0"/>
                <a:ea typeface="Cambria Math" pitchFamily="18" charset="0"/>
              </a:rPr>
              <a:t>1</a:t>
            </a:r>
            <a:r>
              <a:rPr lang="en-US" i="1" dirty="0"/>
              <a:t>/n</a:t>
            </a:r>
            <a:r>
              <a:rPr lang="en-US" dirty="0"/>
              <a:t> to each element of </a:t>
            </a:r>
            <a:r>
              <a:rPr lang="en-US" i="1" dirty="0"/>
              <a:t>S</a:t>
            </a:r>
            <a:r>
              <a:rPr lang="en-US" dirty="0"/>
              <a:t>. </a:t>
            </a:r>
          </a:p>
          <a:p>
            <a:pPr>
              <a:buNone/>
            </a:pPr>
            <a:endParaRPr lang="en-US" b="1" dirty="0"/>
          </a:p>
          <a:p>
            <a:pPr>
              <a:buNone/>
            </a:pPr>
            <a:r>
              <a:rPr lang="en-US" b="1" dirty="0"/>
              <a:t>   Example</a:t>
            </a:r>
            <a:r>
              <a:rPr lang="en-US" dirty="0"/>
              <a:t>: Consider again the coin flipping example, but with a fair coin. Now </a:t>
            </a:r>
            <a:r>
              <a:rPr lang="en-US" i="1" dirty="0"/>
              <a:t>p</a:t>
            </a:r>
            <a:r>
              <a:rPr lang="en-US" dirty="0"/>
              <a:t>(</a:t>
            </a:r>
            <a:r>
              <a:rPr lang="en-US" i="1" dirty="0"/>
              <a:t>H</a:t>
            </a:r>
            <a:r>
              <a:rPr lang="en-US" dirty="0"/>
              <a:t>) = </a:t>
            </a:r>
            <a:r>
              <a:rPr lang="en-US" i="1" dirty="0"/>
              <a:t>p</a:t>
            </a:r>
            <a:r>
              <a:rPr lang="en-US" dirty="0"/>
              <a:t>(</a:t>
            </a:r>
            <a:r>
              <a:rPr lang="en-US" i="1" dirty="0"/>
              <a:t>T</a:t>
            </a:r>
            <a:r>
              <a:rPr lang="en-US" dirty="0"/>
              <a:t>) = </a:t>
            </a:r>
            <a:r>
              <a:rPr lang="en-US" dirty="0">
                <a:latin typeface="Cambria Math" pitchFamily="18" charset="0"/>
                <a:ea typeface="Cambria Math" pitchFamily="18" charset="0"/>
              </a:rPr>
              <a:t>1/2</a:t>
            </a:r>
            <a:r>
              <a:rPr lang="en-US" dirty="0"/>
              <a:t>.</a:t>
            </a:r>
            <a:r>
              <a:rPr lang="en-US" dirty="0">
                <a:latin typeface="Cambria Math" pitchFamily="18" charset="0"/>
                <a:ea typeface="Cambria Math" pitchFamily="18" charset="0"/>
              </a:rPr>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of a Die</a:t>
            </a:r>
          </a:p>
        </p:txBody>
      </p:sp>
      <p:sp>
        <p:nvSpPr>
          <p:cNvPr id="3" name="Content Placeholder 2"/>
          <p:cNvSpPr>
            <a:spLocks noGrp="1"/>
          </p:cNvSpPr>
          <p:nvPr>
            <p:ph idx="1"/>
          </p:nvPr>
        </p:nvSpPr>
        <p:spPr/>
        <p:txBody>
          <a:bodyPr/>
          <a:lstStyle/>
          <a:p>
            <a:pPr>
              <a:buNone/>
            </a:pPr>
            <a:r>
              <a:rPr lang="en-US" b="1" dirty="0"/>
              <a:t>   Example</a:t>
            </a:r>
            <a:r>
              <a:rPr lang="en-US" dirty="0"/>
              <a:t>: Suppose that a die is biased so that </a:t>
            </a:r>
            <a:r>
              <a:rPr lang="en-US" dirty="0">
                <a:latin typeface="Cambria Math" pitchFamily="18" charset="0"/>
                <a:ea typeface="Cambria Math" pitchFamily="18" charset="0"/>
              </a:rPr>
              <a:t>3 </a:t>
            </a:r>
            <a:r>
              <a:rPr lang="en-US" dirty="0"/>
              <a:t>appears twice as often as each other number, but that the other five outcomes are equally likely. What is the probability that an odd number appears when we roll this die?</a:t>
            </a:r>
          </a:p>
          <a:p>
            <a:pPr>
              <a:buNone/>
            </a:pPr>
            <a:r>
              <a:rPr lang="en-US" b="1" dirty="0"/>
              <a:t>   Solution</a:t>
            </a:r>
            <a:r>
              <a:rPr lang="en-US" dirty="0"/>
              <a:t>: We want the probability of the event               </a:t>
            </a:r>
            <a:r>
              <a:rPr lang="en-US" i="1" dirty="0"/>
              <a:t>E</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3</a:t>
            </a:r>
            <a:r>
              <a:rPr lang="en-US" dirty="0"/>
              <a:t>,</a:t>
            </a:r>
            <a:r>
              <a:rPr lang="en-US" dirty="0">
                <a:latin typeface="Cambria Math" pitchFamily="18" charset="0"/>
                <a:ea typeface="Cambria Math" pitchFamily="18" charset="0"/>
              </a:rPr>
              <a:t>5</a:t>
            </a:r>
            <a:r>
              <a:rPr lang="en-US" dirty="0"/>
              <a:t>}. We have </a:t>
            </a:r>
            <a:r>
              <a:rPr lang="en-US" i="1" dirty="0"/>
              <a:t>p</a:t>
            </a:r>
            <a:r>
              <a:rPr lang="en-US" dirty="0"/>
              <a:t>(</a:t>
            </a:r>
            <a:r>
              <a:rPr lang="en-US" dirty="0">
                <a:latin typeface="Cambria Math" pitchFamily="18" charset="0"/>
                <a:ea typeface="Cambria Math" pitchFamily="18" charset="0"/>
              </a:rPr>
              <a:t>3</a:t>
            </a:r>
            <a:r>
              <a:rPr lang="en-US" dirty="0">
                <a:ea typeface="Cambria Math" pitchFamily="18" charset="0"/>
              </a:rPr>
              <a:t>) =</a:t>
            </a:r>
            <a:r>
              <a:rPr lang="en-US" dirty="0"/>
              <a:t> </a:t>
            </a:r>
            <a:r>
              <a:rPr lang="en-US" dirty="0">
                <a:latin typeface="Cambria Math" pitchFamily="18" charset="0"/>
                <a:ea typeface="Cambria Math" pitchFamily="18" charset="0"/>
              </a:rPr>
              <a:t>2/7</a:t>
            </a:r>
            <a:r>
              <a:rPr lang="en-US" dirty="0">
                <a:ea typeface="Cambria Math" pitchFamily="18" charset="0"/>
              </a:rPr>
              <a:t> and </a:t>
            </a:r>
            <a:endParaRPr lang="en-US" dirty="0"/>
          </a:p>
          <a:p>
            <a:pPr>
              <a:buNone/>
            </a:pPr>
            <a:r>
              <a:rPr lang="en-US" dirty="0"/>
              <a:t>      </a:t>
            </a:r>
            <a:r>
              <a:rPr lang="en-US" i="1" dirty="0"/>
              <a:t>p</a:t>
            </a:r>
            <a:r>
              <a:rPr lang="en-US" dirty="0"/>
              <a:t>(</a:t>
            </a:r>
            <a:r>
              <a:rPr lang="en-US" dirty="0">
                <a:latin typeface="Cambria Math" pitchFamily="18" charset="0"/>
                <a:ea typeface="Cambria Math" pitchFamily="18" charset="0"/>
              </a:rPr>
              <a:t>1</a:t>
            </a:r>
            <a:r>
              <a:rPr lang="en-US" dirty="0">
                <a:ea typeface="Cambria Math" pitchFamily="18" charset="0"/>
              </a:rPr>
              <a:t>) =</a:t>
            </a:r>
            <a:r>
              <a:rPr lang="en-US" dirty="0"/>
              <a:t> </a:t>
            </a:r>
            <a:r>
              <a:rPr lang="en-US" i="1" dirty="0"/>
              <a:t>p</a:t>
            </a:r>
            <a:r>
              <a:rPr lang="en-US" dirty="0"/>
              <a:t>(</a:t>
            </a:r>
            <a:r>
              <a:rPr lang="en-US" dirty="0">
                <a:latin typeface="Cambria Math" pitchFamily="18" charset="0"/>
                <a:ea typeface="Cambria Math" pitchFamily="18" charset="0"/>
              </a:rPr>
              <a:t>2</a:t>
            </a:r>
            <a:r>
              <a:rPr lang="en-US" dirty="0">
                <a:ea typeface="Cambria Math" pitchFamily="18" charset="0"/>
              </a:rPr>
              <a:t>) =</a:t>
            </a:r>
            <a:r>
              <a:rPr lang="en-US" dirty="0"/>
              <a:t> </a:t>
            </a:r>
            <a:r>
              <a:rPr lang="en-US" i="1" dirty="0"/>
              <a:t>p</a:t>
            </a:r>
            <a:r>
              <a:rPr lang="en-US" dirty="0"/>
              <a:t>(</a:t>
            </a:r>
            <a:r>
              <a:rPr lang="en-US" dirty="0">
                <a:latin typeface="Cambria Math" pitchFamily="18" charset="0"/>
                <a:ea typeface="Cambria Math" pitchFamily="18" charset="0"/>
              </a:rPr>
              <a:t>4</a:t>
            </a:r>
            <a:r>
              <a:rPr lang="en-US" dirty="0">
                <a:ea typeface="Cambria Math" pitchFamily="18" charset="0"/>
              </a:rPr>
              <a:t>) =</a:t>
            </a:r>
            <a:r>
              <a:rPr lang="en-US" dirty="0"/>
              <a:t> </a:t>
            </a:r>
            <a:r>
              <a:rPr lang="en-US" i="1" dirty="0"/>
              <a:t>p</a:t>
            </a:r>
            <a:r>
              <a:rPr lang="en-US" dirty="0"/>
              <a:t>(</a:t>
            </a:r>
            <a:r>
              <a:rPr lang="en-US" dirty="0">
                <a:latin typeface="Cambria Math" pitchFamily="18" charset="0"/>
                <a:ea typeface="Cambria Math" pitchFamily="18" charset="0"/>
              </a:rPr>
              <a:t>5</a:t>
            </a:r>
            <a:r>
              <a:rPr lang="en-US" dirty="0">
                <a:ea typeface="Cambria Math" pitchFamily="18" charset="0"/>
              </a:rPr>
              <a:t>) =</a:t>
            </a:r>
            <a:r>
              <a:rPr lang="en-US" dirty="0"/>
              <a:t> </a:t>
            </a:r>
            <a:r>
              <a:rPr lang="en-US" i="1" dirty="0"/>
              <a:t>p</a:t>
            </a:r>
            <a:r>
              <a:rPr lang="en-US" dirty="0"/>
              <a:t>(</a:t>
            </a:r>
            <a:r>
              <a:rPr lang="en-US" dirty="0">
                <a:latin typeface="Cambria Math" pitchFamily="18" charset="0"/>
                <a:ea typeface="Cambria Math" pitchFamily="18" charset="0"/>
              </a:rPr>
              <a:t>6</a:t>
            </a:r>
            <a:r>
              <a:rPr lang="en-US" dirty="0">
                <a:ea typeface="Cambria Math" pitchFamily="18" charset="0"/>
              </a:rPr>
              <a:t>) =</a:t>
            </a:r>
            <a:r>
              <a:rPr lang="en-US" dirty="0"/>
              <a:t> </a:t>
            </a:r>
            <a:r>
              <a:rPr lang="en-US" dirty="0">
                <a:latin typeface="Cambria Math" pitchFamily="18" charset="0"/>
                <a:ea typeface="Cambria Math" pitchFamily="18" charset="0"/>
              </a:rPr>
              <a:t>1/7</a:t>
            </a:r>
            <a:r>
              <a:rPr lang="en-US" dirty="0">
                <a:ea typeface="Cambria Math" pitchFamily="18" charset="0"/>
              </a:rPr>
              <a:t>.</a:t>
            </a:r>
          </a:p>
          <a:p>
            <a:pPr>
              <a:buNone/>
            </a:pPr>
            <a:r>
              <a:rPr lang="en-US" dirty="0">
                <a:ea typeface="Cambria Math" pitchFamily="18" charset="0"/>
              </a:rPr>
              <a:t>    Hence, </a:t>
            </a:r>
            <a:r>
              <a:rPr lang="en-US" i="1" dirty="0">
                <a:ea typeface="Cambria Math" pitchFamily="18" charset="0"/>
              </a:rPr>
              <a:t>p</a:t>
            </a:r>
            <a:r>
              <a:rPr lang="en-US" dirty="0">
                <a:ea typeface="Cambria Math" pitchFamily="18" charset="0"/>
              </a:rPr>
              <a:t>(</a:t>
            </a:r>
            <a:r>
              <a:rPr lang="en-US" i="1" dirty="0">
                <a:ea typeface="Cambria Math" pitchFamily="18" charset="0"/>
              </a:rPr>
              <a:t>E</a:t>
            </a:r>
            <a:r>
              <a:rPr lang="en-US" dirty="0">
                <a:ea typeface="Cambria Math" pitchFamily="18" charset="0"/>
              </a:rPr>
              <a:t>) = </a:t>
            </a:r>
            <a:r>
              <a:rPr lang="en-US" dirty="0"/>
              <a:t> </a:t>
            </a:r>
            <a:r>
              <a:rPr lang="en-US" i="1" dirty="0"/>
              <a:t>p</a:t>
            </a:r>
            <a:r>
              <a:rPr lang="en-US" dirty="0"/>
              <a:t>(</a:t>
            </a:r>
            <a:r>
              <a:rPr lang="en-US" dirty="0">
                <a:latin typeface="Cambria Math" pitchFamily="18" charset="0"/>
                <a:ea typeface="Cambria Math" pitchFamily="18" charset="0"/>
              </a:rPr>
              <a:t>1</a:t>
            </a:r>
            <a:r>
              <a:rPr lang="en-US" dirty="0">
                <a:ea typeface="Cambria Math" pitchFamily="18" charset="0"/>
              </a:rPr>
              <a:t>) +</a:t>
            </a:r>
            <a:r>
              <a:rPr lang="en-US" dirty="0"/>
              <a:t> </a:t>
            </a:r>
            <a:r>
              <a:rPr lang="en-US" i="1" dirty="0"/>
              <a:t>p</a:t>
            </a:r>
            <a:r>
              <a:rPr lang="en-US" dirty="0"/>
              <a:t>(</a:t>
            </a:r>
            <a:r>
              <a:rPr lang="en-US" dirty="0">
                <a:latin typeface="Cambria Math" pitchFamily="18" charset="0"/>
                <a:ea typeface="Cambria Math" pitchFamily="18" charset="0"/>
              </a:rPr>
              <a:t>3</a:t>
            </a:r>
            <a:r>
              <a:rPr lang="en-US" dirty="0">
                <a:ea typeface="Cambria Math" pitchFamily="18" charset="0"/>
              </a:rPr>
              <a:t>) +</a:t>
            </a:r>
            <a:r>
              <a:rPr lang="en-US" dirty="0"/>
              <a:t> </a:t>
            </a:r>
            <a:r>
              <a:rPr lang="en-US" i="1" dirty="0"/>
              <a:t>p</a:t>
            </a:r>
            <a:r>
              <a:rPr lang="en-US" dirty="0"/>
              <a:t>(</a:t>
            </a:r>
            <a:r>
              <a:rPr lang="en-US" dirty="0">
                <a:latin typeface="Cambria Math" pitchFamily="18" charset="0"/>
                <a:ea typeface="Cambria Math" pitchFamily="18" charset="0"/>
              </a:rPr>
              <a:t>5</a:t>
            </a:r>
            <a:r>
              <a:rPr lang="en-US" dirty="0">
                <a:ea typeface="Cambria Math" pitchFamily="18" charset="0"/>
              </a:rPr>
              <a:t>) =</a:t>
            </a:r>
            <a:r>
              <a:rPr lang="en-US" dirty="0"/>
              <a:t> </a:t>
            </a:r>
          </a:p>
          <a:p>
            <a:pPr>
              <a:buNone/>
            </a:pPr>
            <a:r>
              <a:rPr lang="en-US" dirty="0">
                <a:latin typeface="Cambria Math" pitchFamily="18" charset="0"/>
                <a:ea typeface="Cambria Math" pitchFamily="18" charset="0"/>
              </a:rPr>
              <a:t>                                     1/7 </a:t>
            </a:r>
            <a:r>
              <a:rPr lang="en-US" dirty="0">
                <a:ea typeface="Cambria Math" pitchFamily="18" charset="0"/>
              </a:rPr>
              <a:t>+</a:t>
            </a:r>
            <a:r>
              <a:rPr lang="en-US" dirty="0">
                <a:latin typeface="Cambria Math" pitchFamily="18" charset="0"/>
                <a:ea typeface="Cambria Math" pitchFamily="18" charset="0"/>
              </a:rPr>
              <a:t> 2/7</a:t>
            </a:r>
            <a:r>
              <a:rPr lang="en-US" dirty="0">
                <a:ea typeface="Cambria Math" pitchFamily="18" charset="0"/>
              </a:rPr>
              <a:t> +</a:t>
            </a:r>
            <a:r>
              <a:rPr lang="en-US" dirty="0">
                <a:latin typeface="Cambria Math" pitchFamily="18" charset="0"/>
                <a:ea typeface="Cambria Math" pitchFamily="18" charset="0"/>
              </a:rPr>
              <a:t> 1/7 = 4/7</a:t>
            </a:r>
            <a:r>
              <a:rPr lang="en-US" dirty="0">
                <a:ea typeface="Cambria Math" pitchFamily="18" charset="0"/>
              </a:rPr>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of Lottery</a:t>
            </a:r>
          </a:p>
        </p:txBody>
      </p:sp>
      <p:sp>
        <p:nvSpPr>
          <p:cNvPr id="3" name="Content Placeholder 2"/>
          <p:cNvSpPr>
            <a:spLocks noGrp="1"/>
          </p:cNvSpPr>
          <p:nvPr>
            <p:ph idx="1"/>
          </p:nvPr>
        </p:nvSpPr>
        <p:spPr/>
        <p:txBody>
          <a:bodyPr>
            <a:normAutofit/>
          </a:bodyPr>
          <a:lstStyle/>
          <a:p>
            <a:pPr>
              <a:buNone/>
            </a:pPr>
            <a:r>
              <a:rPr lang="en-US" b="1" dirty="0"/>
              <a:t>   Example</a:t>
            </a:r>
            <a:r>
              <a:rPr lang="en-US" dirty="0"/>
              <a:t>: There are many lotteries that award prizes to people who correctly choose a set of six numbers out of the first </a:t>
            </a:r>
            <a:r>
              <a:rPr lang="en-US" i="1" dirty="0"/>
              <a:t>n</a:t>
            </a:r>
            <a:r>
              <a:rPr lang="en-US" dirty="0"/>
              <a:t> positive integers, where </a:t>
            </a:r>
            <a:r>
              <a:rPr lang="en-US" i="1" dirty="0"/>
              <a:t>n</a:t>
            </a:r>
            <a:r>
              <a:rPr lang="en-US" dirty="0"/>
              <a:t> is usually between </a:t>
            </a:r>
            <a:r>
              <a:rPr lang="en-US" dirty="0">
                <a:latin typeface="Cambria Math" pitchFamily="18" charset="0"/>
                <a:ea typeface="Cambria Math" pitchFamily="18" charset="0"/>
              </a:rPr>
              <a:t>30</a:t>
            </a:r>
            <a:r>
              <a:rPr lang="en-US" dirty="0"/>
              <a:t> and </a:t>
            </a:r>
            <a:r>
              <a:rPr lang="en-US" dirty="0">
                <a:latin typeface="Cambria Math" pitchFamily="18" charset="0"/>
                <a:ea typeface="Cambria Math" pitchFamily="18" charset="0"/>
              </a:rPr>
              <a:t>60</a:t>
            </a:r>
            <a:r>
              <a:rPr lang="en-US" dirty="0"/>
              <a:t>. What is the probability that a person picks the correct six numbers out of </a:t>
            </a:r>
            <a:r>
              <a:rPr lang="en-US" dirty="0">
                <a:latin typeface="Cambria Math" pitchFamily="18" charset="0"/>
                <a:ea typeface="Cambria Math" pitchFamily="18" charset="0"/>
              </a:rPr>
              <a:t>40</a:t>
            </a:r>
            <a:r>
              <a:rPr lang="en-US" dirty="0"/>
              <a:t>?</a:t>
            </a:r>
          </a:p>
          <a:p>
            <a:pPr>
              <a:buNone/>
            </a:pPr>
            <a:r>
              <a:rPr lang="en-US" b="1" dirty="0"/>
              <a:t>   Solution</a:t>
            </a:r>
            <a:r>
              <a:rPr lang="en-US" dirty="0"/>
              <a:t>: The number of ways to choose six numbers out of </a:t>
            </a:r>
            <a:r>
              <a:rPr lang="en-US" dirty="0">
                <a:latin typeface="Cambria Math" pitchFamily="18" charset="0"/>
                <a:ea typeface="Cambria Math" pitchFamily="18" charset="0"/>
              </a:rPr>
              <a:t>40</a:t>
            </a:r>
            <a:r>
              <a:rPr lang="en-US" dirty="0"/>
              <a:t> is </a:t>
            </a:r>
          </a:p>
          <a:p>
            <a:pPr>
              <a:buNone/>
            </a:pPr>
            <a:r>
              <a:rPr lang="en-US" dirty="0"/>
              <a:t>           </a:t>
            </a:r>
            <a:r>
              <a:rPr lang="en-US" i="1" dirty="0"/>
              <a:t>C</a:t>
            </a:r>
            <a:r>
              <a:rPr lang="en-US" dirty="0"/>
              <a:t>(</a:t>
            </a:r>
            <a:r>
              <a:rPr lang="en-US" dirty="0">
                <a:latin typeface="Cambria Math" pitchFamily="18" charset="0"/>
                <a:ea typeface="Cambria Math" pitchFamily="18" charset="0"/>
              </a:rPr>
              <a:t>40,6</a:t>
            </a:r>
            <a:r>
              <a:rPr lang="en-US" dirty="0"/>
              <a:t>) = </a:t>
            </a:r>
            <a:r>
              <a:rPr lang="en-US" dirty="0">
                <a:latin typeface="Cambria Math" pitchFamily="18" charset="0"/>
                <a:ea typeface="Cambria Math" pitchFamily="18" charset="0"/>
              </a:rPr>
              <a:t>40</a:t>
            </a:r>
            <a:r>
              <a:rPr lang="en-US" dirty="0"/>
              <a:t>!/(</a:t>
            </a:r>
            <a:r>
              <a:rPr lang="en-US" dirty="0">
                <a:latin typeface="Cambria Math" pitchFamily="18" charset="0"/>
                <a:ea typeface="Cambria Math" pitchFamily="18" charset="0"/>
              </a:rPr>
              <a:t>34</a:t>
            </a:r>
            <a:r>
              <a:rPr lang="en-US" dirty="0"/>
              <a:t>!</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3,838,380</a:t>
            </a:r>
            <a:r>
              <a:rPr lang="en-US" dirty="0"/>
              <a:t>.</a:t>
            </a:r>
          </a:p>
          <a:p>
            <a:pPr>
              <a:buNone/>
            </a:pPr>
            <a:r>
              <a:rPr lang="en-US" dirty="0"/>
              <a:t>   Hence, the probability of picking a winning combination is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3,838,380 </a:t>
            </a:r>
            <a:r>
              <a:rPr lang="en-US" dirty="0">
                <a:latin typeface="Cambria Math"/>
                <a:ea typeface="Cambria Math"/>
              </a:rPr>
              <a:t>≈</a:t>
            </a:r>
            <a:r>
              <a:rPr lang="en-US" dirty="0">
                <a:latin typeface="Cambria Math" pitchFamily="18" charset="0"/>
                <a:ea typeface="Cambria Math" pitchFamily="18" charset="0"/>
              </a:rPr>
              <a:t> 0.00000026.</a:t>
            </a:r>
          </a:p>
        </p:txBody>
      </p:sp>
    </p:spTree>
    <p:extLst>
      <p:ext uri="{BB962C8B-B14F-4D97-AF65-F5344CB8AC3E}">
        <p14:creationId xmlns:p14="http://schemas.microsoft.com/office/powerpoint/2010/main" val="38146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of a Lottery</a:t>
            </a:r>
          </a:p>
        </p:txBody>
      </p:sp>
      <p:sp>
        <p:nvSpPr>
          <p:cNvPr id="3" name="Content Placeholder 2"/>
          <p:cNvSpPr>
            <a:spLocks noGrp="1"/>
          </p:cNvSpPr>
          <p:nvPr>
            <p:ph idx="1"/>
          </p:nvPr>
        </p:nvSpPr>
        <p:spPr/>
        <p:txBody>
          <a:bodyPr>
            <a:normAutofit fontScale="92500" lnSpcReduction="10000"/>
          </a:bodyPr>
          <a:lstStyle/>
          <a:p>
            <a:pPr>
              <a:buNone/>
            </a:pPr>
            <a:r>
              <a:rPr lang="en-US" b="1" dirty="0"/>
              <a:t>   Example</a:t>
            </a:r>
            <a:r>
              <a:rPr lang="en-US" dirty="0"/>
              <a:t>: What is the probability that the numbers </a:t>
            </a:r>
            <a:r>
              <a:rPr lang="en-US" dirty="0">
                <a:latin typeface="Cambria Math" pitchFamily="18" charset="0"/>
                <a:ea typeface="Cambria Math" pitchFamily="18" charset="0"/>
              </a:rPr>
              <a:t>11, 4, 17, 39,</a:t>
            </a:r>
            <a:r>
              <a:rPr lang="en-US" dirty="0"/>
              <a:t> and </a:t>
            </a:r>
            <a:r>
              <a:rPr lang="en-US" dirty="0">
                <a:latin typeface="Cambria Math" pitchFamily="18" charset="0"/>
                <a:ea typeface="Cambria Math" pitchFamily="18" charset="0"/>
              </a:rPr>
              <a:t>23 </a:t>
            </a:r>
            <a:r>
              <a:rPr lang="en-US" dirty="0"/>
              <a:t>are drawn in that order from a bin with </a:t>
            </a:r>
            <a:r>
              <a:rPr lang="en-US" dirty="0">
                <a:latin typeface="Cambria Math" pitchFamily="18" charset="0"/>
                <a:ea typeface="Cambria Math" pitchFamily="18" charset="0"/>
              </a:rPr>
              <a:t>50</a:t>
            </a:r>
            <a:r>
              <a:rPr lang="en-US" dirty="0"/>
              <a:t> balls labeled with the numbers </a:t>
            </a:r>
            <a:r>
              <a:rPr lang="en-US" dirty="0">
                <a:latin typeface="Cambria Math" pitchFamily="18" charset="0"/>
                <a:ea typeface="Cambria Math" pitchFamily="18" charset="0"/>
              </a:rPr>
              <a:t>1,2, …, 50 </a:t>
            </a:r>
            <a:r>
              <a:rPr lang="en-US" dirty="0"/>
              <a:t>if </a:t>
            </a:r>
          </a:p>
          <a:p>
            <a:pPr marL="850392" lvl="1" indent="-457200">
              <a:buFont typeface="+mj-lt"/>
              <a:buAutoNum type="alphaLcParenR"/>
            </a:pPr>
            <a:r>
              <a:rPr lang="en-US" dirty="0"/>
              <a:t>The ball selected is not returned to the bin.</a:t>
            </a:r>
          </a:p>
          <a:p>
            <a:pPr marL="850392" lvl="1" indent="-457200">
              <a:buFont typeface="+mj-lt"/>
              <a:buAutoNum type="alphaLcParenR"/>
            </a:pPr>
            <a:r>
              <a:rPr lang="en-US" dirty="0"/>
              <a:t>The ball selected is returned to the bin before the next ball is selected.</a:t>
            </a:r>
          </a:p>
          <a:p>
            <a:pPr>
              <a:buNone/>
            </a:pPr>
            <a:r>
              <a:rPr lang="en-US" b="1" dirty="0"/>
              <a:t>    Solution</a:t>
            </a:r>
            <a:r>
              <a:rPr lang="en-US" dirty="0"/>
              <a:t>: Use the product rule in each case.</a:t>
            </a:r>
          </a:p>
          <a:p>
            <a:pPr marL="880110" lvl="1" indent="-514350">
              <a:buAutoNum type="alphaLcParenR"/>
            </a:pPr>
            <a:r>
              <a:rPr lang="en-US" i="1" dirty="0"/>
              <a:t>Sampling without replacement</a:t>
            </a:r>
            <a:r>
              <a:rPr lang="en-US" dirty="0"/>
              <a:t>: The probability is </a:t>
            </a:r>
            <a:r>
              <a:rPr lang="en-US" dirty="0">
                <a:latin typeface="Cambria Math" pitchFamily="18" charset="0"/>
                <a:ea typeface="Cambria Math" pitchFamily="18" charset="0"/>
              </a:rPr>
              <a:t>1/254,251,200 </a:t>
            </a:r>
            <a:r>
              <a:rPr lang="en-US" dirty="0"/>
              <a:t>since there are  </a:t>
            </a:r>
            <a:r>
              <a:rPr lang="en-US" dirty="0">
                <a:latin typeface="Cambria Math" pitchFamily="18" charset="0"/>
                <a:ea typeface="Cambria Math" pitchFamily="18" charset="0"/>
              </a:rPr>
              <a:t>50 </a:t>
            </a:r>
            <a:r>
              <a:rPr lang="en-US" dirty="0">
                <a:latin typeface="Cambria Math"/>
                <a:ea typeface="Cambria Math"/>
              </a:rPr>
              <a:t>∙</a:t>
            </a:r>
            <a:r>
              <a:rPr lang="en-US" dirty="0">
                <a:latin typeface="Cambria Math" pitchFamily="18" charset="0"/>
                <a:ea typeface="Cambria Math" pitchFamily="18" charset="0"/>
              </a:rPr>
              <a:t>49 </a:t>
            </a:r>
            <a:r>
              <a:rPr lang="en-US" dirty="0">
                <a:latin typeface="Cambria Math"/>
                <a:ea typeface="Cambria Math"/>
              </a:rPr>
              <a:t>∙</a:t>
            </a:r>
            <a:r>
              <a:rPr lang="en-US" dirty="0">
                <a:latin typeface="Cambria Math" pitchFamily="18" charset="0"/>
                <a:ea typeface="Cambria Math" pitchFamily="18" charset="0"/>
              </a:rPr>
              <a:t>48 </a:t>
            </a:r>
            <a:r>
              <a:rPr lang="en-US" dirty="0">
                <a:latin typeface="Cambria Math"/>
                <a:ea typeface="Cambria Math"/>
              </a:rPr>
              <a:t>∙</a:t>
            </a:r>
            <a:r>
              <a:rPr lang="en-US" dirty="0">
                <a:latin typeface="Cambria Math" pitchFamily="18" charset="0"/>
                <a:ea typeface="Cambria Math" pitchFamily="18" charset="0"/>
              </a:rPr>
              <a:t>47</a:t>
            </a:r>
            <a:r>
              <a:rPr lang="en-US" dirty="0">
                <a:latin typeface="Cambria Math"/>
                <a:ea typeface="Cambria Math"/>
              </a:rPr>
              <a:t> ∙</a:t>
            </a:r>
            <a:r>
              <a:rPr lang="en-US" dirty="0">
                <a:latin typeface="Cambria Math" pitchFamily="18" charset="0"/>
                <a:ea typeface="Cambria Math" pitchFamily="18" charset="0"/>
              </a:rPr>
              <a:t>46  </a:t>
            </a:r>
            <a:r>
              <a:rPr lang="en-US" dirty="0"/>
              <a:t>= </a:t>
            </a:r>
            <a:r>
              <a:rPr lang="en-US" dirty="0">
                <a:latin typeface="Cambria Math" pitchFamily="18" charset="0"/>
                <a:ea typeface="Cambria Math" pitchFamily="18" charset="0"/>
              </a:rPr>
              <a:t>254,251,200 </a:t>
            </a:r>
            <a:r>
              <a:rPr lang="en-US" dirty="0"/>
              <a:t>ways to choose the five balls.</a:t>
            </a:r>
          </a:p>
          <a:p>
            <a:pPr marL="880110" lvl="1" indent="-514350">
              <a:buNone/>
            </a:pPr>
            <a:r>
              <a:rPr lang="en-US" dirty="0">
                <a:solidFill>
                  <a:schemeClr val="accent1"/>
                </a:solidFill>
              </a:rPr>
              <a:t>b)</a:t>
            </a:r>
            <a:r>
              <a:rPr lang="en-US" i="1" dirty="0"/>
              <a:t>    Sampling with replacement</a:t>
            </a:r>
            <a:r>
              <a:rPr lang="en-US" dirty="0"/>
              <a:t>: The probability is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50</a:t>
            </a:r>
            <a:r>
              <a:rPr lang="en-US" baseline="30000" dirty="0">
                <a:latin typeface="Cambria Math" pitchFamily="18" charset="0"/>
                <a:ea typeface="Cambria Math" pitchFamily="18" charset="0"/>
              </a:rPr>
              <a:t>5</a:t>
            </a:r>
            <a:r>
              <a:rPr lang="en-US" dirty="0"/>
              <a:t> = </a:t>
            </a:r>
            <a:r>
              <a:rPr lang="en-US" dirty="0">
                <a:latin typeface="Cambria Math" pitchFamily="18" charset="0"/>
                <a:ea typeface="Cambria Math" pitchFamily="18" charset="0"/>
              </a:rPr>
              <a:t>1/312,500,000 </a:t>
            </a:r>
            <a:r>
              <a:rPr lang="en-US" dirty="0"/>
              <a:t>since </a:t>
            </a:r>
            <a:r>
              <a:rPr lang="en-US" dirty="0">
                <a:latin typeface="Cambria Math" pitchFamily="18" charset="0"/>
                <a:ea typeface="Cambria Math" pitchFamily="18" charset="0"/>
              </a:rPr>
              <a:t>50</a:t>
            </a:r>
            <a:r>
              <a:rPr lang="en-US" baseline="30000" dirty="0">
                <a:latin typeface="Cambria Math" pitchFamily="18" charset="0"/>
                <a:ea typeface="Cambria Math" pitchFamily="18" charset="0"/>
              </a:rPr>
              <a:t>5</a:t>
            </a:r>
            <a:r>
              <a:rPr lang="en-US" dirty="0">
                <a:latin typeface="Cambria Math" pitchFamily="18" charset="0"/>
                <a:ea typeface="Cambria Math" pitchFamily="18" charset="0"/>
              </a:rPr>
              <a:t> </a:t>
            </a:r>
            <a:r>
              <a:rPr lang="en-US" dirty="0"/>
              <a:t>= </a:t>
            </a:r>
            <a:r>
              <a:rPr lang="en-US" dirty="0">
                <a:latin typeface="Cambria Math" pitchFamily="18" charset="0"/>
                <a:ea typeface="Cambria Math" pitchFamily="18" charset="0"/>
              </a:rPr>
              <a:t>312,500,000.</a:t>
            </a:r>
            <a:endParaRPr lang="en-US" dirty="0"/>
          </a:p>
        </p:txBody>
      </p:sp>
    </p:spTree>
    <p:extLst>
      <p:ext uri="{BB962C8B-B14F-4D97-AF65-F5344CB8AC3E}">
        <p14:creationId xmlns:p14="http://schemas.microsoft.com/office/powerpoint/2010/main" val="1755882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s \in S} p(s) = 1$$&#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 = \frac{5/16}{1/2} = \frac{5}{8}.$$&#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 = \frac{1/4}{3/4} = \frac{1}{3}.$$&#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_{i_1} \cap E_{i_2} \cap \cdots \cap E_{i_m}) = p(E_{i_1})p(E_{i_2}) \cdots p(E_{i_m}) $$&#10;&#10;\end{document}"/>
  <p:tag name="IGUANATEXSIZE" val="25"/>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 = \frac{p(E|F)p(F)}{p(E|F)p(F) + p(E|\overline{F})p(\overline{F})}$$&#10;&#10;\end{document}"/>
  <p:tag name="IGUANATEXSIZE" val="25"/>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 = \frac{(7/9)(1/2)}{(7/9)(1/2) + (3/7)(1/2)} = \frac{7/18}{38/63} = \frac{49}{76} \approx 0.645.$$&#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E) = \frac{p(E \cap F)}{p(E)}$$&#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p(F) = p(E \cap F)$$&#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p(E) = p(E \cap F)$$&#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 E}) = 1 - p(E)$&#10;&#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p(F) = p(F|E)p(E)$$&#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F|E)p(E)}{p(F)}$$&#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 = \frac{p(E|F)p(F)}{p(E)}$$&#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 = \frac{p(E|F)p(F)}{p(E)}$$&#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 = \frac{p(E|F)p(F)}{p(E|F)p(F) + p(E|\overline{F})p(\overline{F})}$$&#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 =  p(E|F)p(F) + p(E|\overline{F}) p(\overline{F})$$&#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p(E \cap F) + p(E \cap \overline{F}) $\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E =E \cap S = E \cap (F \cup \overline{F}) =(E \cap F) \cup (E \cap \overline{F})$&#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E \cap F) \cap(E \cap \overline{F}) = \emptyset$&#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p(E \cap F) + p(E \cap \overline{F}) = p(E|F)p(F) + p(E|\overline{F})p(\overline{F})$&#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 E}$&#10;&#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D) = 1/ 100,000 = 0.00001$$&#10;&#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D}) = 1 - 0.00001 = 0.99999$$&#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D) = .99$$&#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overline{D}) = .005$$&#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E}|\overline{D}) = .995$$&#10;&#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E}|D) = .01$$&#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D}$&#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D}$&#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D | E) = \frac{p(E|D)p(D)}{p(E|D)p(D) + p(E|\overline{D})p(\overline{D})}$$&#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frac{(0.99)(0.00001)}{(0.99)(0.00001) + (0.005)(0.99999)}$$&#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s \in S} p(s) = 1 = p(E) + p(\overline{E}).$$&#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pprox 0.002$$&#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overline{D }|\overline{ E}) = \frac{p(\overline{E}|\overline{D})p(\overline{D})}{p(\overline{E}|\overline{D})p(\overline{D}) + p(\overline{E}|D)p(D)}$$&#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frac{(0.995)(0.99999)}{(0.995)(0.99999) + (0.01)(0.00001)}$$&#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pprox 0.9999999$$&#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D|\overline{E})\\ \hspace*{1cm}\approx 1 - 0.9999999 \\\hspace*{1cm}= 0.0000001.$&#10;&#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n}_i F_i = S.$$&#10;&#10;\end{document}"/>
  <p:tag name="IGUANATEXSIZE" val="1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F_j|E) = \frac{p(E|F_j)p(F_j)}{\sum^{n}_{i=1} p(E|F_i)p(F_i)}.$$&#10;&#10;\end{document}"/>
  <p:tag name="IGUANATEXSIZE" val="3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_{x \in S} p(s) X(s).$$&#10;&#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frac{1}{6}\cdot 1 + \frac{1}{6}\cdot 2 + \cdots \frac{1}{6}\cdot 6 = \frac{21}{6} = \frac{7}{2}.$$&#10;&#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X = r) = \sum_{s \in S, X(s) = r}p(s), $&#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E) = 1 - p(\overline{E})  = 1 - \frac{|\overline{E}|}{|S|} = 1 - \frac{1}{2^{10}} = 1 - \frac{1}{1024} = \frac{1023}{1024}.$&#10;&#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_{r \in X(S)}p(X = r)r.$$&#10;&#10;&#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_{r \in X(S)}p(X = r)r.$$&#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 E}$&#10;&#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_1 \cup E_2) = p(E_1) + p(E_2) - p(E_1 \cap E_2)$&#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left(\bigcup_{i} E_i\right) = \sum_{i} p(E_i)$$&#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14209</TotalTime>
  <Words>3599</Words>
  <Application>Microsoft Macintosh PowerPoint</Application>
  <PresentationFormat>On-screen Show (4:3)</PresentationFormat>
  <Paragraphs>302</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Calibri</vt:lpstr>
      <vt:lpstr>Cambria Math</vt:lpstr>
      <vt:lpstr>Wingdings 2</vt:lpstr>
      <vt:lpstr>Constantia</vt:lpstr>
      <vt:lpstr>Symbol</vt:lpstr>
      <vt:lpstr>Helvetica</vt:lpstr>
      <vt:lpstr>Cambria</vt:lpstr>
      <vt:lpstr>Flow</vt:lpstr>
      <vt:lpstr> Probability Theory</vt:lpstr>
      <vt:lpstr>Section Summary</vt:lpstr>
      <vt:lpstr>Assigning Probabilities</vt:lpstr>
      <vt:lpstr>Probability of an Event</vt:lpstr>
      <vt:lpstr>Assigning Probabilities</vt:lpstr>
      <vt:lpstr>Uniform Distribution</vt:lpstr>
      <vt:lpstr>Probability of a Die</vt:lpstr>
      <vt:lpstr>Probability of Lottery</vt:lpstr>
      <vt:lpstr>Probability of a Lottery</vt:lpstr>
      <vt:lpstr>Probabilities of Complements</vt:lpstr>
      <vt:lpstr>Probability of Complements</vt:lpstr>
      <vt:lpstr>Probability of Union of Events</vt:lpstr>
      <vt:lpstr>Probability of Unions</vt:lpstr>
      <vt:lpstr>Combinations of Events</vt:lpstr>
      <vt:lpstr>Conditional Probability</vt:lpstr>
      <vt:lpstr>Conditional Probability</vt:lpstr>
      <vt:lpstr>Independence</vt:lpstr>
      <vt:lpstr>Independence</vt:lpstr>
      <vt:lpstr>Pairwise and Mutual Independence</vt:lpstr>
      <vt:lpstr>Random Variables</vt:lpstr>
      <vt:lpstr>Random Variables</vt:lpstr>
      <vt:lpstr>Bayes’ Theorem</vt:lpstr>
      <vt:lpstr>Section Summary</vt:lpstr>
      <vt:lpstr>Motivation for Bayes’ Theorem</vt:lpstr>
      <vt:lpstr>Bayes’ Theorem</vt:lpstr>
      <vt:lpstr>Derivation of Bayes’ Theorem</vt:lpstr>
      <vt:lpstr>Derivation of Bayes’ Theorem</vt:lpstr>
      <vt:lpstr>Derivation of Bayes’ Theorem</vt:lpstr>
      <vt:lpstr>Applying Bayes’ Theorem </vt:lpstr>
      <vt:lpstr>Applying Bayes’ Theorem </vt:lpstr>
      <vt:lpstr>Applying Bayes’ Theorem </vt:lpstr>
      <vt:lpstr>Generalized Bayes’ Theorem</vt:lpstr>
      <vt:lpstr>Monty Hall Puzzle</vt:lpstr>
      <vt:lpstr>Expected Value and Variance</vt:lpstr>
      <vt:lpstr>Section Summary</vt:lpstr>
      <vt:lpstr>Expected Value</vt:lpstr>
      <vt:lpstr>Expected Value</vt:lpstr>
      <vt:lpstr>Linearity of Expectation</vt:lpstr>
      <vt:lpstr>Linearity of Expectation</vt:lpstr>
      <vt:lpstr>Linearity of Expectation</vt:lpstr>
      <vt:lpstr>Quicksort</vt:lpstr>
      <vt:lpstr>Example</vt:lpstr>
      <vt:lpstr>Quicksort</vt:lpstr>
      <vt:lpstr>Quicksort</vt:lpstr>
      <vt:lpstr>Random Quicksort</vt:lpstr>
      <vt:lpstr>Analysis </vt:lpstr>
      <vt:lpstr>Analysis </vt:lpstr>
      <vt:lpstr>Notation </vt:lpstr>
      <vt:lpstr>Analysis</vt:lpstr>
      <vt:lpstr>PowerPoint Presentation</vt:lpstr>
      <vt:lpstr>Putting it all Together</vt:lpstr>
      <vt:lpstr>Putting it all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Jared Saia</cp:lastModifiedBy>
  <cp:revision>725</cp:revision>
  <cp:lastPrinted>2019-04-18T19:24:23Z</cp:lastPrinted>
  <dcterms:created xsi:type="dcterms:W3CDTF">2011-09-30T22:16:33Z</dcterms:created>
  <dcterms:modified xsi:type="dcterms:W3CDTF">2019-04-23T20:39:11Z</dcterms:modified>
</cp:coreProperties>
</file>