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0"/>
  </p:notesMasterIdLst>
  <p:handoutMasterIdLst>
    <p:handoutMasterId r:id="rId51"/>
  </p:handoutMasterIdLst>
  <p:sldIdLst>
    <p:sldId id="729" r:id="rId2"/>
    <p:sldId id="661" r:id="rId3"/>
    <p:sldId id="767" r:id="rId4"/>
    <p:sldId id="731" r:id="rId5"/>
    <p:sldId id="757" r:id="rId6"/>
    <p:sldId id="660" r:id="rId7"/>
    <p:sldId id="662" r:id="rId8"/>
    <p:sldId id="694" r:id="rId9"/>
    <p:sldId id="748" r:id="rId10"/>
    <p:sldId id="733" r:id="rId11"/>
    <p:sldId id="768" r:id="rId12"/>
    <p:sldId id="741" r:id="rId13"/>
    <p:sldId id="742" r:id="rId14"/>
    <p:sldId id="734" r:id="rId15"/>
    <p:sldId id="743" r:id="rId16"/>
    <p:sldId id="667" r:id="rId17"/>
    <p:sldId id="716" r:id="rId18"/>
    <p:sldId id="717" r:id="rId19"/>
    <p:sldId id="744" r:id="rId20"/>
    <p:sldId id="735" r:id="rId21"/>
    <p:sldId id="749" r:id="rId22"/>
    <p:sldId id="746" r:id="rId23"/>
    <p:sldId id="758" r:id="rId24"/>
    <p:sldId id="759" r:id="rId25"/>
    <p:sldId id="779" r:id="rId26"/>
    <p:sldId id="780" r:id="rId27"/>
    <p:sldId id="781" r:id="rId28"/>
    <p:sldId id="782" r:id="rId29"/>
    <p:sldId id="783" r:id="rId30"/>
    <p:sldId id="784" r:id="rId31"/>
    <p:sldId id="785" r:id="rId32"/>
    <p:sldId id="786" r:id="rId33"/>
    <p:sldId id="787" r:id="rId34"/>
    <p:sldId id="788" r:id="rId35"/>
    <p:sldId id="648" r:id="rId36"/>
    <p:sldId id="752" r:id="rId37"/>
    <p:sldId id="760" r:id="rId38"/>
    <p:sldId id="762" r:id="rId39"/>
    <p:sldId id="751" r:id="rId40"/>
    <p:sldId id="649" r:id="rId41"/>
    <p:sldId id="682" r:id="rId42"/>
    <p:sldId id="763" r:id="rId43"/>
    <p:sldId id="715" r:id="rId44"/>
    <p:sldId id="764" r:id="rId45"/>
    <p:sldId id="765" r:id="rId46"/>
    <p:sldId id="766" r:id="rId47"/>
    <p:sldId id="714" r:id="rId48"/>
    <p:sldId id="720" r:id="rId49"/>
  </p:sldIdLst>
  <p:sldSz cx="12192000" cy="6858000"/>
  <p:notesSz cx="7315200" cy="9601200"/>
  <p:custDataLst>
    <p:tags r:id="rId5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80357" autoAdjust="0"/>
  </p:normalViewPr>
  <p:slideViewPr>
    <p:cSldViewPr>
      <p:cViewPr varScale="1">
        <p:scale>
          <a:sx n="74" d="100"/>
          <a:sy n="74" d="100"/>
        </p:scale>
        <p:origin x="200"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against evil</a:t>
            </a:r>
            <a:r>
              <a:rPr lang="en-US" baseline="0" dirty="0"/>
              <a:t> mastermind</a:t>
            </a:r>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22</a:t>
            </a:fld>
            <a:endParaRPr lang="en-US"/>
          </a:p>
        </p:txBody>
      </p:sp>
    </p:spTree>
    <p:extLst>
      <p:ext uri="{BB962C8B-B14F-4D97-AF65-F5344CB8AC3E}">
        <p14:creationId xmlns:p14="http://schemas.microsoft.com/office/powerpoint/2010/main" val="1640507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27</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28</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29</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30</a:t>
            </a:fld>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31</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16</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17</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19</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20</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atin typeface="Palatino"/>
                <a:cs typeface="Palatino"/>
              </a:defRPr>
            </a:lvl1pPr>
          </a:lstStyle>
          <a:p>
            <a:pPr>
              <a:defRPr/>
            </a:pPr>
            <a:fld id="{6DD5B9B9-0596-4755-A407-4C3F5264CB69}" type="slidenum">
              <a:rPr lang="en-US" smtClean="0"/>
              <a:pPr>
                <a:defRPr/>
              </a:pPr>
              <a:t>‹#›</a:t>
            </a:fld>
            <a:endParaRPr lang="en-US" dirty="0"/>
          </a:p>
        </p:txBody>
      </p:sp>
      <p:cxnSp>
        <p:nvCxnSpPr>
          <p:cNvPr id="3" name="Straight Connector 2"/>
          <p:cNvCxnSpPr/>
          <p:nvPr/>
        </p:nvCxnSpPr>
        <p:spPr>
          <a:xfrm>
            <a:off x="304800" y="1092200"/>
            <a:ext cx="113792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Courier New"/>
        <a:buChar char="o"/>
        <a:defRPr sz="3200">
          <a:solidFill>
            <a:schemeClr val="tx1"/>
          </a:solidFill>
          <a:latin typeface="Palatino"/>
          <a:ea typeface="+mn-ea"/>
          <a:cs typeface="Palatino"/>
        </a:defRPr>
      </a:lvl1pPr>
      <a:lvl2pPr marL="742913" indent="-285737" algn="l" rtl="0" eaLnBrk="1" fontAlgn="base" hangingPunct="1">
        <a:spcBef>
          <a:spcPct val="20000"/>
        </a:spcBef>
        <a:spcAft>
          <a:spcPct val="0"/>
        </a:spcAft>
        <a:buClr>
          <a:schemeClr val="tx1"/>
        </a:buClr>
        <a:buFont typeface="Courier New"/>
        <a:buChar char="o"/>
        <a:defRPr sz="2800">
          <a:solidFill>
            <a:schemeClr val="tx1">
              <a:lumMod val="75000"/>
              <a:lumOff val="25000"/>
            </a:schemeClr>
          </a:solidFill>
          <a:latin typeface="Palatino"/>
          <a:cs typeface="Palatino"/>
        </a:defRPr>
      </a:lvl2pPr>
      <a:lvl3pPr marL="1142942" indent="-228589" algn="l" rtl="0" eaLnBrk="1" fontAlgn="base" hangingPunct="1">
        <a:spcBef>
          <a:spcPct val="20000"/>
        </a:spcBef>
        <a:spcAft>
          <a:spcPct val="0"/>
        </a:spcAft>
        <a:buClr>
          <a:schemeClr val="accent2"/>
        </a:buClr>
        <a:buFont typeface="Courier New"/>
        <a:buChar char="o"/>
        <a:defRPr sz="2400">
          <a:solidFill>
            <a:schemeClr val="tx1">
              <a:lumMod val="75000"/>
              <a:lumOff val="25000"/>
            </a:schemeClr>
          </a:solidFill>
          <a:latin typeface="Palatino"/>
          <a:cs typeface="Palatino"/>
        </a:defRPr>
      </a:lvl3pPr>
      <a:lvl4pPr marL="1600120" indent="-228589" algn="l" rtl="0" eaLnBrk="1" fontAlgn="base" hangingPunct="1">
        <a:spcBef>
          <a:spcPct val="20000"/>
        </a:spcBef>
        <a:spcAft>
          <a:spcPct val="0"/>
        </a:spcAft>
        <a:buClr>
          <a:schemeClr val="tx1"/>
        </a:buClr>
        <a:buFont typeface="Courier New"/>
        <a:buChar char="o"/>
        <a:defRPr sz="2000">
          <a:solidFill>
            <a:schemeClr val="tx1">
              <a:lumMod val="75000"/>
              <a:lumOff val="25000"/>
            </a:schemeClr>
          </a:solidFill>
          <a:latin typeface="Palatino"/>
          <a:cs typeface="Palatino"/>
        </a:defRPr>
      </a:lvl4pPr>
      <a:lvl5pPr marL="2057298" indent="-228589" algn="l" rtl="0" eaLnBrk="1" fontAlgn="base" hangingPunct="1">
        <a:spcBef>
          <a:spcPct val="20000"/>
        </a:spcBef>
        <a:spcAft>
          <a:spcPct val="0"/>
        </a:spcAft>
        <a:buClr>
          <a:schemeClr val="accent2"/>
        </a:buClr>
        <a:buFont typeface="Courier New"/>
        <a:buChar char="o"/>
        <a:defRPr sz="2000">
          <a:solidFill>
            <a:schemeClr val="tx1">
              <a:lumMod val="75000"/>
              <a:lumOff val="25000"/>
            </a:schemeClr>
          </a:solidFill>
          <a:latin typeface="Palatino"/>
          <a:cs typeface="Palatino"/>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3.png"/><Relationship Id="rId4" Type="http://schemas.openxmlformats.org/officeDocument/2006/relationships/image" Target="../media/image32.wmf"/></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oleObject" Target="../embeddings/oleObject2.bin"/><Relationship Id="rId9"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4/526: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a:t>
            </a:r>
          </a:p>
        </p:txBody>
      </p:sp>
      <p:sp>
        <p:nvSpPr>
          <p:cNvPr id="8"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02" tIns="45718" rIns="91402" bIns="45718">
            <a:spAutoFit/>
          </a:bodyPr>
          <a:lstStyle/>
          <a:p>
            <a:pPr>
              <a:spcBef>
                <a:spcPct val="50000"/>
              </a:spcBef>
            </a:pPr>
            <a:endParaRPr lang="en-US"/>
          </a:p>
        </p:txBody>
      </p:sp>
      <p:sp>
        <p:nvSpPr>
          <p:cNvPr id="9" name="Text Box 8"/>
          <p:cNvSpPr txBox="1">
            <a:spLocks noChangeArrowheads="1"/>
          </p:cNvSpPr>
          <p:nvPr/>
        </p:nvSpPr>
        <p:spPr bwMode="auto">
          <a:xfrm>
            <a:off x="0" y="5486400"/>
            <a:ext cx="12192000" cy="116185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000" dirty="0">
                <a:solidFill>
                  <a:schemeClr val="bg1"/>
                </a:solidFill>
                <a:latin typeface="Palatino"/>
                <a:cs typeface="Palatino"/>
              </a:rPr>
              <a:t>Instructor: Jared Saia</a:t>
            </a:r>
          </a:p>
          <a:p>
            <a:pPr algn="ctr">
              <a:spcBef>
                <a:spcPct val="50000"/>
              </a:spcBef>
            </a:pPr>
            <a:r>
              <a:rPr lang="en-US" sz="2000" dirty="0">
                <a:solidFill>
                  <a:schemeClr val="bg1"/>
                </a:solidFill>
                <a:latin typeface="Palatino"/>
                <a:cs typeface="Palatino"/>
              </a:rPr>
              <a:t>University of New Mexico,</a:t>
            </a:r>
          </a:p>
          <a:p>
            <a:pPr algn="ctr">
              <a:spcBef>
                <a:spcPct val="50000"/>
              </a:spcBef>
            </a:pPr>
            <a:r>
              <a:rPr lang="en-US" sz="1400" dirty="0">
                <a:latin typeface="Palatino"/>
                <a:cs typeface="Palatino"/>
              </a:rPr>
              <a:t>[These slides adapted from Dan Klein and Pieter </a:t>
            </a:r>
            <a:r>
              <a:rPr lang="en-US" sz="1400" dirty="0" err="1">
                <a:latin typeface="Palatino"/>
                <a:cs typeface="Palatino"/>
              </a:rPr>
              <a:t>Abbeel</a:t>
            </a:r>
            <a:r>
              <a:rPr lang="en-US" sz="1400" dirty="0">
                <a:latin typeface="Palatino"/>
                <a:cs typeface="Palatino"/>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4/527 News: Cost -&gt; Utility! </a:t>
            </a:r>
          </a:p>
        </p:txBody>
      </p:sp>
      <p:sp>
        <p:nvSpPr>
          <p:cNvPr id="3" name="Content Placeholder 2"/>
          <p:cNvSpPr>
            <a:spLocks noGrp="1"/>
          </p:cNvSpPr>
          <p:nvPr>
            <p:ph idx="1"/>
          </p:nvPr>
        </p:nvSpPr>
        <p:spPr/>
        <p:txBody>
          <a:bodyPr/>
          <a:lstStyle/>
          <a:p>
            <a:r>
              <a:rPr lang="en-US" dirty="0"/>
              <a:t>no longer minimizing cost! </a:t>
            </a:r>
          </a:p>
          <a:p>
            <a:r>
              <a:rPr lang="en-US" dirty="0"/>
              <a:t>agent now wants to maximize its score/utility! </a:t>
            </a:r>
          </a:p>
          <a:p>
            <a:endParaRPr lang="en-US" dirty="0"/>
          </a:p>
        </p:txBody>
      </p:sp>
    </p:spTree>
    <p:extLst>
      <p:ext uri="{BB962C8B-B14F-4D97-AF65-F5344CB8AC3E}">
        <p14:creationId xmlns:p14="http://schemas.microsoft.com/office/powerpoint/2010/main" val="425854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dirty="0"/>
              <a:t>Go: 2016: Alpha Go defeats Lee </a:t>
            </a:r>
            <a:r>
              <a:rPr lang="en-US" sz="1900" dirty="0" err="1"/>
              <a:t>Sedol</a:t>
            </a:r>
            <a:r>
              <a:rPr lang="en-US" sz="1900" dirty="0"/>
              <a:t> (world champion).  2017: </a:t>
            </a:r>
            <a:r>
              <a:rPr lang="en-US" sz="1900" dirty="0" err="1"/>
              <a:t>AlphaZero</a:t>
            </a:r>
            <a:r>
              <a:rPr lang="en-US" sz="1900" dirty="0"/>
              <a:t> crushes Alpha Go (and other computer systems at Go, Shogi and chess).  </a:t>
            </a:r>
            <a:r>
              <a:rPr lang="en-US" sz="1900" dirty="0" err="1"/>
              <a:t>AlphaZero</a:t>
            </a:r>
            <a:r>
              <a:rPr lang="en-US" sz="1900" dirty="0"/>
              <a:t> was trained solely via self-play using deep learning.</a:t>
            </a:r>
          </a:p>
          <a:p>
            <a:pPr eaLnBrk="1" hangingPunct="1">
              <a:lnSpc>
                <a:spcPct val="80000"/>
              </a:lnSpc>
            </a:pPr>
            <a:endParaRPr lang="en-US" sz="1600" b="1" dirty="0"/>
          </a:p>
          <a:p>
            <a:pPr marL="0" indent="0" eaLnBrk="1" hangingPunct="1">
              <a:lnSpc>
                <a:spcPct val="80000"/>
              </a:lnSpc>
              <a:buNone/>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63754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890167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extLst>
      <p:ext uri="{BB962C8B-B14F-4D97-AF65-F5344CB8AC3E}">
        <p14:creationId xmlns:p14="http://schemas.microsoft.com/office/powerpoint/2010/main" val="1408430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extLst>
      <p:ext uri="{BB962C8B-B14F-4D97-AF65-F5344CB8AC3E}">
        <p14:creationId xmlns:p14="http://schemas.microsoft.com/office/powerpoint/2010/main" val="3586015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extLst>
      <p:ext uri="{BB962C8B-B14F-4D97-AF65-F5344CB8AC3E}">
        <p14:creationId xmlns:p14="http://schemas.microsoft.com/office/powerpoint/2010/main" val="3537719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2427049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900" dirty="0"/>
          </a:p>
          <a:p>
            <a:pPr>
              <a:lnSpc>
                <a:spcPct val="80000"/>
              </a:lnSpc>
            </a:pPr>
            <a:r>
              <a:rPr lang="en-US" sz="1900" dirty="0"/>
              <a:t>Go: 2016: Alpha Go defeats Lee </a:t>
            </a:r>
            <a:r>
              <a:rPr lang="en-US" sz="1900" dirty="0" err="1"/>
              <a:t>Sedol</a:t>
            </a:r>
            <a:r>
              <a:rPr lang="en-US" sz="1900" dirty="0"/>
              <a:t> (world champion).  2017: </a:t>
            </a:r>
            <a:r>
              <a:rPr lang="en-US" sz="1900" dirty="0" err="1"/>
              <a:t>AlphaZero</a:t>
            </a:r>
            <a:r>
              <a:rPr lang="en-US" sz="1900" dirty="0"/>
              <a:t> crushes Alpha Go (and other computer systems at Go, Shogi and chess).  </a:t>
            </a:r>
            <a:r>
              <a:rPr lang="en-US" sz="1900" dirty="0" err="1"/>
              <a:t>AlphaZero</a:t>
            </a:r>
            <a:r>
              <a:rPr lang="en-US" sz="1900" dirty="0"/>
              <a:t> was trained solely via self-play using deep learning.</a:t>
            </a:r>
          </a:p>
          <a:p>
            <a:pPr marL="0" indent="0" eaLnBrk="1" hangingPunct="1">
              <a:lnSpc>
                <a:spcPct val="80000"/>
              </a:lnSpc>
              <a:buNone/>
            </a:pPr>
            <a:endParaRPr lang="en-US" sz="1900" dirty="0"/>
          </a:p>
          <a:p>
            <a:pPr eaLnBrk="1" hangingPunct="1">
              <a:lnSpc>
                <a:spcPct val="80000"/>
              </a:lnSpc>
            </a:pPr>
            <a:endParaRPr lang="en-US" sz="16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408063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718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extLst>
      <p:ext uri="{BB962C8B-B14F-4D97-AF65-F5344CB8AC3E}">
        <p14:creationId xmlns:p14="http://schemas.microsoft.com/office/powerpoint/2010/main" val="117868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3982226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Tree>
    <p:extLst>
      <p:ext uri="{BB962C8B-B14F-4D97-AF65-F5344CB8AC3E}">
        <p14:creationId xmlns:p14="http://schemas.microsoft.com/office/powerpoint/2010/main" val="3111810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1504386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80010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81"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234"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235"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236"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waiting seems just as good as eating: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3716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2" y="1631950"/>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0"/>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5"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a:t>Iterative Deepening</a:t>
            </a:r>
          </a:p>
        </p:txBody>
      </p:sp>
      <p:sp>
        <p:nvSpPr>
          <p:cNvPr id="18438" name="Rectangle 6"/>
          <p:cNvSpPr>
            <a:spLocks noGrp="1" noChangeArrowheads="1"/>
          </p:cNvSpPr>
          <p:nvPr>
            <p:ph idx="1"/>
          </p:nvPr>
        </p:nvSpPr>
        <p:spPr>
          <a:xfrm>
            <a:off x="611188" y="1409700"/>
            <a:ext cx="8532812" cy="5041900"/>
          </a:xfrm>
        </p:spPr>
        <p:txBody>
          <a:bodyPr/>
          <a:lstStyle/>
          <a:p>
            <a:pPr marL="349250" indent="-349250" defTabSz="228600" eaLnBrk="1" hangingPunct="1">
              <a:buFont typeface="Wingdings" pitchFamily="2" charset="2"/>
              <a:buNone/>
            </a:pPr>
            <a:r>
              <a:rPr lang="en-US" sz="1800" dirty="0"/>
              <a:t>Iterative deepening uses DFS as a subroutine:</a:t>
            </a:r>
          </a:p>
          <a:p>
            <a:pPr marL="349250" indent="-349250" defTabSz="228600" eaLnBrk="1" hangingPunct="1">
              <a:buFont typeface="Wingdings" pitchFamily="2" charset="2"/>
              <a:buNone/>
            </a:pPr>
            <a:endParaRPr lang="en-US" sz="900" dirty="0"/>
          </a:p>
          <a:p>
            <a:pPr marL="349250" indent="-349250" defTabSz="228600" eaLnBrk="1" hangingPunct="1">
              <a:buFontTx/>
              <a:buAutoNum type="arabicPeriod"/>
            </a:pPr>
            <a:r>
              <a:rPr lang="en-US" sz="1800" dirty="0"/>
              <a:t>Do a DFS which only searches for paths of length 1 or less.  (DFS 	gives up on any path of length 2)</a:t>
            </a:r>
          </a:p>
          <a:p>
            <a:pPr marL="349250" indent="-349250" defTabSz="228600" eaLnBrk="1" hangingPunct="1">
              <a:buFontTx/>
              <a:buAutoNum type="arabicPeriod"/>
            </a:pPr>
            <a:r>
              <a:rPr lang="en-US" sz="1800" dirty="0"/>
              <a:t>If “1” failed, do a DFS which only searches paths of length 2 or less.</a:t>
            </a:r>
          </a:p>
          <a:p>
            <a:pPr marL="349250" indent="-349250" defTabSz="228600" eaLnBrk="1" hangingPunct="1">
              <a:buFontTx/>
              <a:buAutoNum type="arabicPeriod"/>
            </a:pPr>
            <a:r>
              <a:rPr lang="en-US" sz="1800" dirty="0"/>
              <a:t>If “2” failed, do a DFS which only searches paths of length 3 or less.</a:t>
            </a:r>
          </a:p>
          <a:p>
            <a:pPr marL="349250" indent="-349250" defTabSz="228600" eaLnBrk="1" hangingPunct="1">
              <a:buFont typeface="Wingdings" pitchFamily="2" charset="2"/>
              <a:buNone/>
            </a:pPr>
            <a:r>
              <a:rPr lang="en-US" sz="1800" dirty="0"/>
              <a:t>				….and so on.</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Why do we want to do this for multiplayer games?</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Note: wrongness of </a:t>
            </a:r>
            <a:r>
              <a:rPr lang="en-US" sz="1800" dirty="0" err="1"/>
              <a:t>eval</a:t>
            </a:r>
            <a:r>
              <a:rPr lang="en-US" sz="1800" dirty="0"/>
              <a:t> functions matters less and less the deeper the search goes!</a:t>
            </a:r>
            <a:endParaRPr lang="en-US" sz="900" dirty="0"/>
          </a:p>
        </p:txBody>
      </p:sp>
      <p:sp>
        <p:nvSpPr>
          <p:cNvPr id="18439" name="Freeform 55"/>
          <p:cNvSpPr>
            <a:spLocks/>
          </p:cNvSpPr>
          <p:nvPr/>
        </p:nvSpPr>
        <p:spPr bwMode="auto">
          <a:xfrm>
            <a:off x="8578850" y="1612900"/>
            <a:ext cx="2927350"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2"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2"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5"/>
            <a:ext cx="274638"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5"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2" y="1571625"/>
            <a:ext cx="29845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2" y="3008313"/>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2" y="2551113"/>
            <a:ext cx="222250"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2"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8" name="Rectangle 2"/>
          <p:cNvSpPr>
            <a:spLocks noGrp="1" noChangeArrowheads="1"/>
          </p:cNvSpPr>
          <p:nvPr>
            <p:ph type="title"/>
          </p:nvPr>
        </p:nvSpPr>
        <p:spPr/>
        <p:txBody>
          <a:bodyPr/>
          <a:lstStyle/>
          <a:p>
            <a:pPr eaLnBrk="1" hangingPunct="1"/>
            <a:r>
              <a:rPr lang="en-US" dirty="0"/>
              <a:t>Types of Games</a:t>
            </a:r>
          </a:p>
        </p:txBody>
      </p:sp>
      <p:sp>
        <p:nvSpPr>
          <p:cNvPr id="9219" name="Rectangle 3"/>
          <p:cNvSpPr>
            <a:spLocks noGrp="1" noChangeArrowheads="1"/>
          </p:cNvSpPr>
          <p:nvPr>
            <p:ph idx="1"/>
          </p:nvPr>
        </p:nvSpPr>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188_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188_anca.thmx</Template>
  <TotalTime>34894</TotalTime>
  <Words>1743</Words>
  <Application>Microsoft Macintosh PowerPoint</Application>
  <PresentationFormat>Widescreen</PresentationFormat>
  <Paragraphs>352</Paragraphs>
  <Slides>48</Slides>
  <Notes>15</Notes>
  <HiddenSlides>3</HiddenSlides>
  <MMClips>9</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7" baseType="lpstr">
      <vt:lpstr>Arial</vt:lpstr>
      <vt:lpstr>Calibri</vt:lpstr>
      <vt:lpstr>Courier New</vt:lpstr>
      <vt:lpstr>Palatino</vt:lpstr>
      <vt:lpstr>Symbol</vt:lpstr>
      <vt:lpstr>Times New Roman</vt:lpstr>
      <vt:lpstr>Wingdings</vt:lpstr>
      <vt:lpstr>188_anca</vt:lpstr>
      <vt:lpstr>Photo Editor Photo</vt:lpstr>
      <vt:lpstr>CS 4/526: Artificial Intelligence </vt:lpstr>
      <vt:lpstr>Game Playing State-of-the-Art</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4/527 News: Cost -&gt; Utility! </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Efficiency</vt:lpstr>
      <vt:lpstr>Minimax Properties</vt:lpstr>
      <vt:lpstr>Video of Demo Min vs. Exp (Min)</vt:lpstr>
      <vt:lpstr>Video of Demo Min vs. Exp (Exp)</vt:lpstr>
      <vt:lpstr>Resource Limits</vt:lpstr>
      <vt:lpstr>Game Tree Pruning</vt:lpstr>
      <vt:lpstr>Minimax Example</vt:lpstr>
      <vt:lpstr>Minimax Pruning</vt:lpstr>
      <vt:lpstr>Alpha-Beta Pruning</vt:lpstr>
      <vt:lpstr>Alpha-Beta Implementation</vt:lpstr>
      <vt:lpstr>Alpha-Beta Pruning Properties</vt:lpstr>
      <vt:lpstr>Alpha-Beta Quiz</vt:lpstr>
      <vt:lpstr>Alpha-Beta Quiz 2</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Video of Demo Thrashing (d=2)</vt:lpstr>
      <vt:lpstr>Why Pacman Starves</vt:lpstr>
      <vt:lpstr>Video of Demo Thrashing -- Fixed (d=2)</vt:lpstr>
      <vt:lpstr>Video of Demo Smart Ghosts (Coordination)</vt:lpstr>
      <vt:lpstr>Video of Demo Smart Ghosts (Coordination) – Zoomed In</vt:lpstr>
      <vt:lpstr>Next Time: Uncertainty!</vt:lpstr>
      <vt:lpstr>Iterative Deepening</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Jared Saia</cp:lastModifiedBy>
  <cp:revision>2124</cp:revision>
  <cp:lastPrinted>2015-02-05T08:41:38Z</cp:lastPrinted>
  <dcterms:created xsi:type="dcterms:W3CDTF">2004-08-27T04:16:05Z</dcterms:created>
  <dcterms:modified xsi:type="dcterms:W3CDTF">2018-02-03T02:55:07Z</dcterms:modified>
</cp:coreProperties>
</file>