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8" r:id="rId10"/>
    <p:sldId id="337" r:id="rId11"/>
    <p:sldId id="344" r:id="rId12"/>
    <p:sldId id="339" r:id="rId13"/>
    <p:sldId id="340" r:id="rId14"/>
    <p:sldId id="341" r:id="rId15"/>
    <p:sldId id="342" r:id="rId16"/>
    <p:sldId id="343" r:id="rId17"/>
    <p:sldId id="345" r:id="rId18"/>
    <p:sldId id="347" r:id="rId19"/>
    <p:sldId id="34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9A57CD"/>
    <a:srgbClr val="E6B9B8"/>
    <a:srgbClr val="D99795"/>
    <a:srgbClr val="93CDDD"/>
    <a:srgbClr val="D7E4BC"/>
    <a:srgbClr val="8A3CC4"/>
    <a:srgbClr val="009A00"/>
    <a:srgbClr val="996633"/>
    <a:srgbClr val="0033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89337" autoAdjust="0"/>
  </p:normalViewPr>
  <p:slideViewPr>
    <p:cSldViewPr snapToGrid="0">
      <p:cViewPr varScale="1">
        <p:scale>
          <a:sx n="114" d="100"/>
          <a:sy n="114" d="100"/>
        </p:scale>
        <p:origin x="-9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E675F3-9270-4FBA-BFA1-230A5CA6BC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DE2400-0057-416B-BB41-769D7F631C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752600" cy="51133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ltGray">
          <a:xfrm>
            <a:off x="990600" y="3405188"/>
            <a:ext cx="7772400" cy="28257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white">
          <a:xfrm>
            <a:off x="1038225" y="3602038"/>
            <a:ext cx="7648575" cy="2554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0" y="5113338"/>
            <a:ext cx="9906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635000" y="558800"/>
            <a:ext cx="8077200" cy="320675"/>
            <a:chOff x="400" y="336"/>
            <a:chExt cx="5088" cy="192"/>
          </a:xfrm>
        </p:grpSpPr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3952" y="336"/>
              <a:ext cx="15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400" y="432"/>
              <a:ext cx="5088" cy="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67125"/>
            <a:ext cx="6858000" cy="236061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E78A0A0F-6857-4518-BE0F-344B3A361B72}" type="datetime1">
              <a:rPr lang="en-US"/>
              <a:pPr/>
              <a:t>12/1/2010</a:t>
            </a:fld>
            <a:endParaRPr lang="en-US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D61818-C479-4B03-B912-737FFA1DC8A5}" type="datetime1">
              <a:rPr lang="en-US"/>
              <a:pPr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CF9B3-2600-4CE1-9EEA-2D7D43E76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B132D-E520-4297-9A61-7043C912AE61}" type="datetime1">
              <a:rPr lang="en-US"/>
              <a:pPr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9AA88-C662-492C-BBEB-BFE7809460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96633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636" y="6379284"/>
            <a:ext cx="656217" cy="304800"/>
          </a:xfrm>
        </p:spPr>
        <p:txBody>
          <a:bodyPr/>
          <a:lstStyle>
            <a:lvl1pPr algn="ctr">
              <a:defRPr sz="1600"/>
            </a:lvl1pPr>
          </a:lstStyle>
          <a:p>
            <a:fld id="{65114C9D-5146-469F-AD36-4EECD05ED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C2457D-2537-4084-BFEF-8FBCC42FB6DA}" type="datetime1">
              <a:rPr lang="en-US"/>
              <a:pPr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50345-88A6-4DDC-8361-4293095314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3810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38100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7C952E-5C79-4A69-8F07-6ACB18357C98}" type="datetime1">
              <a:rPr lang="en-US"/>
              <a:pPr/>
              <a:t>12/1/2010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5B274-27D3-4799-85B6-2C12E625F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D12301-34E3-4A19-9F5C-A904B4C9FD82}" type="datetime1">
              <a:rPr lang="en-US"/>
              <a:pPr/>
              <a:t>12/1/2010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3A642-A287-4E72-AE22-DC48B0C05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40BE58-5381-404E-9CE6-F246BE9C4106}" type="datetime1">
              <a:rPr lang="en-US"/>
              <a:pPr/>
              <a:t>12/1/2010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E00F7-22DB-48C9-9A21-7813835CD7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EEB31B-019D-4D6F-AEA5-CC43784CCD0A}" type="datetime1">
              <a:rPr lang="en-US"/>
              <a:pPr/>
              <a:t>12/1/2010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F116E-383D-4695-88DC-8AB0CBA965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822AD-BDE0-41B9-91A7-37E07F89C828}" type="datetime1">
              <a:rPr lang="en-US"/>
              <a:pPr/>
              <a:t>12/1/2010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999D-D9E3-4750-B06C-A23D949B1E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206DC-6862-4930-98E3-3364A4DC3CD6}" type="datetime1">
              <a:rPr lang="en-US"/>
              <a:pPr/>
              <a:t>12/1/2010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8847-F090-4CA3-8277-AD9C102E61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381000" y="1066800"/>
            <a:ext cx="8305800" cy="182563"/>
            <a:chOff x="240" y="893"/>
            <a:chExt cx="5232" cy="115"/>
          </a:xfrm>
        </p:grpSpPr>
        <p:sp>
          <p:nvSpPr>
            <p:cNvPr id="5125" name="Rectangle 5"/>
            <p:cNvSpPr>
              <a:spLocks noChangeArrowheads="1"/>
            </p:cNvSpPr>
            <p:nvPr userDrawn="1"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6" name="Line 6"/>
            <p:cNvSpPr>
              <a:spLocks noChangeShapeType="1"/>
            </p:cNvSpPr>
            <p:nvPr userDrawn="1"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77724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DFC29936-C63C-4A35-847C-2130C59AE8DB}" type="datetime1">
              <a:rPr lang="en-US"/>
              <a:pPr/>
              <a:t>12/1/2010</a:t>
            </a:fld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E9464B-FB6E-49F6-B78C-780A1C2B34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0641F43B-8A1E-4009-B290-096CFF277788}" type="datetime1">
              <a:rPr lang="en-US"/>
              <a:pPr/>
              <a:t>12/1/2010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95475" y="1143000"/>
            <a:ext cx="6972300" cy="2209800"/>
          </a:xfrm>
        </p:spPr>
        <p:txBody>
          <a:bodyPr/>
          <a:lstStyle/>
          <a:p>
            <a:r>
              <a:rPr lang="en-US" sz="3600" dirty="0" smtClean="0"/>
              <a:t>CS-150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Computing for Business </a:t>
            </a:r>
            <a:r>
              <a:rPr lang="en-US" sz="3600" dirty="0" smtClean="0"/>
              <a:t>Students</a:t>
            </a:r>
            <a:r>
              <a:rPr lang="en-US" sz="3600" i="1" dirty="0" smtClean="0">
                <a:solidFill>
                  <a:srgbClr val="996633"/>
                </a:solidFill>
              </a:rPr>
              <a:t> Final Exam Review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67125"/>
            <a:ext cx="3810000" cy="2360613"/>
          </a:xfrm>
        </p:spPr>
        <p:txBody>
          <a:bodyPr/>
          <a:lstStyle/>
          <a:p>
            <a:pPr marL="457200" indent="-457200" algn="l"/>
            <a:r>
              <a:rPr lang="en-US" sz="2000" dirty="0"/>
              <a:t>Instructor: </a:t>
            </a:r>
          </a:p>
          <a:p>
            <a:pPr marL="457200" indent="-457200" algn="l"/>
            <a:r>
              <a:rPr lang="en-US" sz="2000" dirty="0"/>
              <a:t>   </a:t>
            </a:r>
            <a:r>
              <a:rPr lang="en-US" sz="2000" dirty="0" smtClean="0"/>
              <a:t>Matthew </a:t>
            </a:r>
            <a:r>
              <a:rPr lang="en-US" sz="2000" dirty="0" err="1" smtClean="0"/>
              <a:t>Barrick</a:t>
            </a:r>
            <a:endParaRPr lang="en-US" sz="2000" dirty="0"/>
          </a:p>
          <a:p>
            <a:pPr marL="457200" indent="-457200" algn="l"/>
            <a:r>
              <a:rPr lang="en-US" sz="2000" dirty="0"/>
              <a:t>   e-mail: </a:t>
            </a:r>
            <a:r>
              <a:rPr lang="en-US" sz="2000" dirty="0" smtClean="0"/>
              <a:t>barrick@cs.unm.edu</a:t>
            </a:r>
            <a:endParaRPr lang="en-US" sz="2000" dirty="0"/>
          </a:p>
          <a:p>
            <a:pPr marL="457200" indent="-457200" algn="l"/>
            <a:r>
              <a:rPr lang="en-US" sz="2000" dirty="0" smtClean="0"/>
              <a:t>       www.cs.unm.edu/~barrick</a:t>
            </a:r>
            <a:endParaRPr lang="en-US" sz="2000" dirty="0"/>
          </a:p>
          <a:p>
            <a:pPr marL="457200" indent="-457200" algn="l"/>
            <a:r>
              <a:rPr lang="en-US" sz="2000" dirty="0"/>
              <a:t>   Office: Farris Engineering  Center (FEC) room </a:t>
            </a:r>
            <a:r>
              <a:rPr lang="en-US" sz="2000" dirty="0" smtClean="0"/>
              <a:t>106</a:t>
            </a:r>
            <a:endParaRPr lang="en-US" sz="2000" dirty="0"/>
          </a:p>
        </p:txBody>
      </p:sp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5607050" y="3692525"/>
          <a:ext cx="2990850" cy="2374900"/>
        </p:xfrm>
        <a:graphic>
          <a:graphicData uri="http://schemas.openxmlformats.org/presentationml/2006/ole">
            <p:oleObj spid="_x0000_s2061" name="Image" r:id="rId3" imgW="12266667" imgH="973968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ACB-6B2A-4F02-8E01-888063A8AB53}" type="slidenum">
              <a:rPr lang="en-US"/>
              <a:pPr/>
              <a:t>10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277813"/>
            <a:ext cx="5384800" cy="712787"/>
          </a:xfrm>
        </p:spPr>
        <p:txBody>
          <a:bodyPr/>
          <a:lstStyle/>
          <a:p>
            <a:r>
              <a:rPr lang="en-US"/>
              <a:t>Exam Time </a:t>
            </a:r>
            <a:r>
              <a:rPr lang="en-US" b="1">
                <a:sym typeface="Symbol" pitchFamily="18" charset="2"/>
              </a:rPr>
              <a:t></a:t>
            </a:r>
            <a:r>
              <a:rPr lang="en-US">
                <a:sym typeface="Symbol" pitchFamily="18" charset="2"/>
              </a:rPr>
              <a:t> </a:t>
            </a:r>
            <a:r>
              <a:rPr lang="en-US"/>
              <a:t>Learn Time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5873" y="1238664"/>
            <a:ext cx="8060013" cy="5321162"/>
          </a:xfrm>
        </p:spPr>
        <p:txBody>
          <a:bodyPr/>
          <a:lstStyle/>
          <a:p>
            <a:r>
              <a:rPr lang="en-US" sz="2400" dirty="0"/>
              <a:t>Be cognizant of the clock.</a:t>
            </a:r>
          </a:p>
          <a:p>
            <a:r>
              <a:rPr lang="en-US" sz="2400" dirty="0"/>
              <a:t>This is a practical exam. </a:t>
            </a:r>
          </a:p>
          <a:p>
            <a:pPr lvl="1"/>
            <a:r>
              <a:rPr lang="en-US" sz="2400" dirty="0"/>
              <a:t>You are in front of the computer. </a:t>
            </a:r>
            <a:endParaRPr lang="en-US" sz="2400" dirty="0" smtClean="0"/>
          </a:p>
          <a:p>
            <a:pPr lvl="1"/>
            <a:r>
              <a:rPr lang="en-US" sz="2400" dirty="0" smtClean="0"/>
              <a:t>But, there is not much time to:</a:t>
            </a:r>
            <a:endParaRPr lang="en-US" sz="2400" dirty="0"/>
          </a:p>
          <a:p>
            <a:pPr lvl="2"/>
            <a:r>
              <a:rPr lang="en-US" sz="2400" dirty="0"/>
              <a:t>Explore dialogs, </a:t>
            </a:r>
          </a:p>
          <a:p>
            <a:pPr lvl="2"/>
            <a:r>
              <a:rPr lang="en-US" sz="2400" dirty="0"/>
              <a:t>Click around, </a:t>
            </a:r>
          </a:p>
          <a:p>
            <a:pPr lvl="2"/>
            <a:r>
              <a:rPr lang="en-US" sz="2400" dirty="0"/>
              <a:t>Read help </a:t>
            </a:r>
            <a:r>
              <a:rPr lang="en-US" sz="2400" dirty="0" smtClean="0"/>
              <a:t>files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Some people, even when they study, need more time.</a:t>
            </a:r>
          </a:p>
          <a:p>
            <a:pPr lvl="1"/>
            <a:r>
              <a:rPr lang="en-US" sz="2400" dirty="0" smtClean="0"/>
              <a:t>If you are such a person, make arrangements BEFORE the final.</a:t>
            </a:r>
          </a:p>
          <a:p>
            <a:pPr lvl="1"/>
            <a:r>
              <a:rPr lang="en-US" sz="2400" dirty="0" smtClean="0"/>
              <a:t>Best to document your disability, then you can use UNM Accessibility Services.</a:t>
            </a: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875" y="139700"/>
            <a:ext cx="29940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734383" y="2474844"/>
            <a:ext cx="2009775" cy="14652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1931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latin typeface="Ashcan BB"/>
              </a:rPr>
              <a:t>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Stuff I should being Telling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want you to do good on the Final</a:t>
            </a:r>
          </a:p>
          <a:p>
            <a:r>
              <a:rPr lang="en-US" dirty="0" smtClean="0"/>
              <a:t>If nothing else, exams that get an A are easier/faster to grade</a:t>
            </a:r>
          </a:p>
          <a:p>
            <a:endParaRPr lang="en-US" dirty="0" smtClean="0"/>
          </a:p>
          <a:p>
            <a:r>
              <a:rPr lang="en-US" dirty="0" smtClean="0"/>
              <a:t>If you had as much time as you wanted (which would likely not be more than the 50 minutes you’ll be given), you’d all get at least a B!</a:t>
            </a:r>
          </a:p>
          <a:p>
            <a:r>
              <a:rPr lang="en-US" dirty="0" smtClean="0"/>
              <a:t>You have all learned a </a:t>
            </a:r>
            <a:r>
              <a:rPr lang="en-US" b="1" i="1" dirty="0" smtClean="0"/>
              <a:t>lot</a:t>
            </a:r>
            <a:r>
              <a:rPr lang="en-US" dirty="0" smtClean="0"/>
              <a:t> this semester</a:t>
            </a:r>
          </a:p>
          <a:p>
            <a:r>
              <a:rPr lang="en-US" dirty="0" smtClean="0"/>
              <a:t>Here are the details of how to make us all happy!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4C9D-5146-469F-AD36-4EECD05EDA0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Final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Mortgage Scenario</a:t>
            </a:r>
          </a:p>
          <a:p>
            <a:r>
              <a:rPr lang="en-US" dirty="0" smtClean="0"/>
              <a:t>Finical Scenario</a:t>
            </a:r>
          </a:p>
          <a:p>
            <a:r>
              <a:rPr lang="en-US" dirty="0" smtClean="0"/>
              <a:t>Retirement Annuity Scenario</a:t>
            </a:r>
          </a:p>
          <a:p>
            <a:endParaRPr lang="en-US" dirty="0" smtClean="0"/>
          </a:p>
          <a:p>
            <a:r>
              <a:rPr lang="en-US" dirty="0" smtClean="0"/>
              <a:t>Just like lab, but shorter</a:t>
            </a:r>
          </a:p>
          <a:p>
            <a:r>
              <a:rPr lang="en-US" dirty="0" smtClean="0"/>
              <a:t>Won’t need to know the full formulas for PMT() or FV() but you will need to know how to use them</a:t>
            </a:r>
          </a:p>
          <a:p>
            <a:r>
              <a:rPr lang="en-US" dirty="0" smtClean="0"/>
              <a:t>Won’t need to use HLOOKUP() or hard nested IF()s</a:t>
            </a:r>
          </a:p>
          <a:p>
            <a:r>
              <a:rPr lang="en-US" dirty="0" smtClean="0"/>
              <a:t>No Charts!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4C9D-5146-469F-AD36-4EECD05EDA0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Know!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need to know:</a:t>
            </a:r>
          </a:p>
          <a:p>
            <a:pPr lvl="1"/>
            <a:r>
              <a:rPr lang="en-US" dirty="0" smtClean="0"/>
              <a:t>Simple Interest</a:t>
            </a:r>
          </a:p>
          <a:p>
            <a:pPr lvl="1"/>
            <a:r>
              <a:rPr lang="en-US" dirty="0" smtClean="0"/>
              <a:t>Compounding Interest</a:t>
            </a:r>
          </a:p>
          <a:p>
            <a:pPr lvl="1"/>
            <a:r>
              <a:rPr lang="en-US" dirty="0" smtClean="0"/>
              <a:t>Period-by-Period Compounding Tables (like most all of the labs)</a:t>
            </a:r>
          </a:p>
          <a:p>
            <a:pPr lvl="1"/>
            <a:r>
              <a:rPr lang="en-US" dirty="0" smtClean="0"/>
              <a:t>Running Sums/Cumulative Totals</a:t>
            </a:r>
          </a:p>
          <a:p>
            <a:pPr lvl="1"/>
            <a:r>
              <a:rPr lang="en-US" dirty="0" smtClean="0"/>
              <a:t>When/How to use PMT()</a:t>
            </a:r>
          </a:p>
          <a:p>
            <a:pPr lvl="1"/>
            <a:r>
              <a:rPr lang="en-US" dirty="0" smtClean="0"/>
              <a:t>When/How to use FV()</a:t>
            </a:r>
          </a:p>
          <a:p>
            <a:pPr lvl="1"/>
            <a:r>
              <a:rPr lang="en-US" dirty="0" smtClean="0"/>
              <a:t>Basic IF() – like how to give a raise every June</a:t>
            </a:r>
          </a:p>
          <a:p>
            <a:pPr lvl="1"/>
            <a:r>
              <a:rPr lang="en-US" dirty="0" smtClean="0"/>
              <a:t>Use MIN() – like finding the Employer’s contribution to an annuity (in the simple one)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4C9D-5146-469F-AD36-4EECD05EDA0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you are Likely to Screw-up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Last Slide</a:t>
            </a:r>
          </a:p>
          <a:p>
            <a:r>
              <a:rPr lang="en-US" dirty="0" smtClean="0"/>
              <a:t>Adjusting APR for period (e.g. going from yearly to monthly, going from yearly to daily)</a:t>
            </a:r>
          </a:p>
          <a:p>
            <a:r>
              <a:rPr lang="en-US" dirty="0" smtClean="0"/>
              <a:t>Doing a monthly pension (hint: this uses PV and the above)</a:t>
            </a:r>
          </a:p>
          <a:p>
            <a:r>
              <a:rPr lang="en-US" dirty="0" smtClean="0"/>
              <a:t>Spending too much time laying things out before you get your calculations right</a:t>
            </a:r>
          </a:p>
          <a:p>
            <a:r>
              <a:rPr lang="en-US" dirty="0" smtClean="0"/>
              <a:t>Getting unreasonable results and not realizing it</a:t>
            </a:r>
          </a:p>
          <a:p>
            <a:r>
              <a:rPr lang="en-US" dirty="0" smtClean="0"/>
              <a:t>Ignoring some numbers in the </a:t>
            </a:r>
            <a:r>
              <a:rPr lang="en-US" dirty="0" smtClean="0"/>
              <a:t>scenario</a:t>
            </a:r>
          </a:p>
          <a:p>
            <a:r>
              <a:rPr lang="en-US" dirty="0" smtClean="0"/>
              <a:t>Forgetting to Copy your Equations so they can be 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4C9D-5146-469F-AD36-4EECD05EDA0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can do to succeed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the practice exam in the book (pg 122)</a:t>
            </a:r>
          </a:p>
          <a:p>
            <a:r>
              <a:rPr lang="en-US" dirty="0" smtClean="0"/>
              <a:t>I mean actually do it -  </a:t>
            </a:r>
          </a:p>
          <a:p>
            <a:pPr lvl="1"/>
            <a:r>
              <a:rPr lang="en-US" dirty="0" smtClean="0"/>
              <a:t>Set a timer (50 minutes)</a:t>
            </a:r>
          </a:p>
          <a:p>
            <a:pPr lvl="1"/>
            <a:r>
              <a:rPr lang="en-US" dirty="0" smtClean="0"/>
              <a:t>Be alone</a:t>
            </a:r>
          </a:p>
          <a:p>
            <a:pPr lvl="1"/>
            <a:r>
              <a:rPr lang="en-US" dirty="0" smtClean="0"/>
              <a:t>Only have Excel open</a:t>
            </a:r>
          </a:p>
          <a:p>
            <a:pPr lvl="1"/>
            <a:r>
              <a:rPr lang="en-US" dirty="0" smtClean="0"/>
              <a:t>Turn off your phone (Trust me, this is physically possible)</a:t>
            </a:r>
          </a:p>
          <a:p>
            <a:pPr lvl="1"/>
            <a:r>
              <a:rPr lang="en-US" dirty="0" smtClean="0"/>
              <a:t>Don’t stop midway through if you have trouble to look something up</a:t>
            </a:r>
          </a:p>
          <a:p>
            <a:r>
              <a:rPr lang="en-US" dirty="0" smtClean="0"/>
              <a:t>Afterwards, evaluate yourself. Likely add to your sheet of notes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4C9D-5146-469F-AD36-4EECD05EDA0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take the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Read the scenario carefully</a:t>
            </a:r>
          </a:p>
          <a:p>
            <a:r>
              <a:rPr lang="en-US" sz="2600" dirty="0" smtClean="0"/>
              <a:t>Make an Assumptions section in your spreadsheet with </a:t>
            </a:r>
            <a:r>
              <a:rPr lang="en-US" sz="2600" b="1" dirty="0" smtClean="0"/>
              <a:t>EVERY</a:t>
            </a:r>
            <a:r>
              <a:rPr lang="en-US" sz="2600" dirty="0" smtClean="0"/>
              <a:t> number, labeled with what it is</a:t>
            </a:r>
          </a:p>
          <a:p>
            <a:r>
              <a:rPr lang="en-US" sz="2600" dirty="0" smtClean="0"/>
              <a:t>Layout your calculations</a:t>
            </a:r>
          </a:p>
          <a:p>
            <a:r>
              <a:rPr lang="en-US" sz="2600" dirty="0" smtClean="0"/>
              <a:t>Make sure your calculations use all your assumptions at least once (or there is a good reason not to use one)</a:t>
            </a:r>
          </a:p>
          <a:p>
            <a:r>
              <a:rPr lang="en-US" sz="2600" dirty="0" smtClean="0"/>
              <a:t>Make sure your results make sense</a:t>
            </a:r>
          </a:p>
          <a:p>
            <a:r>
              <a:rPr lang="en-US" sz="2600" dirty="0" smtClean="0"/>
              <a:t>Go through the items on the exam and check off each item making sure you have done it</a:t>
            </a:r>
          </a:p>
          <a:p>
            <a:r>
              <a:rPr lang="en-US" sz="2600" dirty="0" smtClean="0"/>
              <a:t>Touch up Layout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4C9D-5146-469F-AD36-4EECD05EDA0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minute </a:t>
            </a:r>
            <a:r>
              <a:rPr lang="en-US" dirty="0" err="1" smtClean="0"/>
              <a:t>Adminitrivia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 11, 11:59 PM Last Day Labs accepted,     </a:t>
            </a:r>
            <a:br>
              <a:rPr lang="en-US" dirty="0" smtClean="0"/>
            </a:br>
            <a:r>
              <a:rPr lang="en-US" dirty="0" smtClean="0"/>
              <a:t>              Lab 12 Due</a:t>
            </a:r>
          </a:p>
          <a:p>
            <a:r>
              <a:rPr lang="en-US" dirty="0" smtClean="0"/>
              <a:t>All your graded exams/labs etc. will be left with Joel </a:t>
            </a:r>
            <a:r>
              <a:rPr lang="en-US" dirty="0" err="1" smtClean="0"/>
              <a:t>Castellanos</a:t>
            </a:r>
            <a:r>
              <a:rPr lang="en-US" dirty="0" smtClean="0"/>
              <a:t> (see syllabus for contact info) to be picked up next semester</a:t>
            </a:r>
          </a:p>
          <a:p>
            <a:r>
              <a:rPr lang="en-US" dirty="0" smtClean="0"/>
              <a:t>If you want them sooner (grades will be posted on-line, of course) bring me a SASE and I’ll post them to you</a:t>
            </a:r>
          </a:p>
          <a:p>
            <a:r>
              <a:rPr lang="en-US" dirty="0" smtClean="0"/>
              <a:t>I have no control over the calculation of your final grades, they will calculated just like the rest of the course.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4C9D-5146-469F-AD36-4EECD05EDA0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873DABAC-6F02-4F35-A71A-2A441433C0AA}" type="slidenum">
              <a:rPr lang="en-US"/>
              <a:pPr/>
              <a:t>18</a:t>
            </a:fld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19137"/>
          </a:xfrm>
        </p:spPr>
        <p:txBody>
          <a:bodyPr/>
          <a:lstStyle/>
          <a:p>
            <a:pPr eaLnBrk="1" hangingPunct="1"/>
            <a:r>
              <a:rPr lang="en-US" dirty="0" smtClean="0"/>
              <a:t>Quiz: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 a button, any button!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8588" y="6369050"/>
            <a:ext cx="500062" cy="304800"/>
          </a:xfrm>
          <a:prstGeom prst="rect">
            <a:avLst/>
          </a:prstGeom>
          <a:noFill/>
        </p:spPr>
        <p:txBody>
          <a:bodyPr/>
          <a:lstStyle/>
          <a:p>
            <a:fld id="{873DABAC-6F02-4F35-A71A-2A441433C0AA}" type="slidenum">
              <a:rPr lang="en-US"/>
              <a:pPr/>
              <a:t>19</a:t>
            </a:fld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19137"/>
          </a:xfrm>
        </p:spPr>
        <p:txBody>
          <a:bodyPr/>
          <a:lstStyle/>
          <a:p>
            <a:pPr eaLnBrk="1" hangingPunct="1"/>
            <a:r>
              <a:rPr lang="en-US" dirty="0" smtClean="0"/>
              <a:t>Quiz: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 a button, any button!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will count as 4 quizzes for tonight</a:t>
            </a:r>
          </a:p>
          <a:p>
            <a:r>
              <a:rPr lang="en-US" dirty="0" smtClean="0"/>
              <a:t>Good Luck on the final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95400"/>
            <a:ext cx="8077200" cy="4835525"/>
          </a:xfrm>
        </p:spPr>
        <p:txBody>
          <a:bodyPr/>
          <a:lstStyle/>
          <a:p>
            <a:r>
              <a:rPr lang="en-US" dirty="0" smtClean="0"/>
              <a:t>Dec 1 – Final Exam Review (Bring your </a:t>
            </a:r>
            <a:br>
              <a:rPr lang="en-US" dirty="0" smtClean="0"/>
            </a:br>
            <a:r>
              <a:rPr lang="en-US" dirty="0" smtClean="0"/>
              <a:t>		Questions)</a:t>
            </a:r>
            <a:br>
              <a:rPr lang="en-US" dirty="0" smtClean="0"/>
            </a:br>
            <a:r>
              <a:rPr lang="en-US" dirty="0" smtClean="0"/>
              <a:t>                Lab 11 this week during Lab</a:t>
            </a:r>
          </a:p>
          <a:p>
            <a:r>
              <a:rPr lang="en-US" dirty="0" smtClean="0"/>
              <a:t>Dec 6 – Final Exam During Labs</a:t>
            </a:r>
            <a:br>
              <a:rPr lang="en-US" dirty="0" smtClean="0"/>
            </a:br>
            <a:r>
              <a:rPr lang="en-US" dirty="0" smtClean="0"/>
              <a:t>	        No Lecture</a:t>
            </a:r>
          </a:p>
          <a:p>
            <a:r>
              <a:rPr lang="en-US" dirty="0" smtClean="0"/>
              <a:t>Dec  5,  11:59 PM Lab 11 Due</a:t>
            </a:r>
          </a:p>
          <a:p>
            <a:r>
              <a:rPr lang="en-US" dirty="0" smtClean="0"/>
              <a:t>Dec 11, 11:59 PM Last Day Labs accepted,     </a:t>
            </a:r>
            <a:br>
              <a:rPr lang="en-US" dirty="0" smtClean="0"/>
            </a:br>
            <a:r>
              <a:rPr lang="en-US" dirty="0" smtClean="0"/>
              <a:t>              Lab 12 Due</a:t>
            </a:r>
          </a:p>
          <a:p>
            <a:r>
              <a:rPr lang="en-US" dirty="0" smtClean="0"/>
              <a:t>Dec  8, No Lecture (just the exam during Lab)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4C9D-5146-469F-AD36-4EECD05EDA0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12 – PowerPoint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Dec 11, 11:59 PM </a:t>
            </a:r>
          </a:p>
          <a:p>
            <a:r>
              <a:rPr lang="en-US" dirty="0" smtClean="0"/>
              <a:t>No Lecture on PowerPoint</a:t>
            </a:r>
          </a:p>
          <a:p>
            <a:r>
              <a:rPr lang="en-US" b="1" i="1" dirty="0" smtClean="0"/>
              <a:t>Optional</a:t>
            </a:r>
          </a:p>
          <a:p>
            <a:r>
              <a:rPr lang="en-US" dirty="0" smtClean="0"/>
              <a:t>You choose to do it, it counts for 200 points (instead of the normal 100 points) and your lab grade will be out of 1300 (as opposed to 1100).</a:t>
            </a:r>
          </a:p>
          <a:p>
            <a:r>
              <a:rPr lang="en-US" dirty="0" smtClean="0"/>
              <a:t>Note that do to the due date, you can’t hand this in late.</a:t>
            </a:r>
          </a:p>
          <a:p>
            <a:r>
              <a:rPr lang="en-US" dirty="0" smtClean="0"/>
              <a:t>Last Semester’s Slides on my website what they are worth without my </a:t>
            </a:r>
            <a:r>
              <a:rPr lang="en-US" smtClean="0"/>
              <a:t>witty narrative.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4C9D-5146-469F-AD36-4EECD05EDA0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 Format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as Midterm in terms of how you will take</a:t>
            </a:r>
          </a:p>
          <a:p>
            <a:pPr lvl="1"/>
            <a:r>
              <a:rPr lang="en-US" dirty="0" smtClean="0"/>
              <a:t>Note that your one sheet must be a 8.5x11” piece of paper with hand-written notes only</a:t>
            </a:r>
          </a:p>
          <a:p>
            <a:r>
              <a:rPr lang="en-US" dirty="0" smtClean="0"/>
              <a:t>Remember that if you need to take it during a different Lab Period to </a:t>
            </a:r>
            <a:r>
              <a:rPr lang="en-US" b="1" i="1" dirty="0" smtClean="0"/>
              <a:t>prearrange</a:t>
            </a:r>
            <a:r>
              <a:rPr lang="en-US" dirty="0" smtClean="0"/>
              <a:t> with that Instructor (that doesn’t mean speak with them 5 minutes before Lab Period)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4C9D-5146-469F-AD36-4EECD05EDA0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D3C7-2AC1-4055-B824-A6FC4EA84E25}" type="slidenum">
              <a:rPr lang="en-US"/>
              <a:pPr/>
              <a:t>5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Exam: </a:t>
            </a:r>
            <a:r>
              <a:rPr lang="en-US" dirty="0" smtClean="0"/>
              <a:t>Next </a:t>
            </a:r>
            <a:r>
              <a:rPr lang="en-US" dirty="0"/>
              <a:t>week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your regular lab class.</a:t>
            </a:r>
          </a:p>
          <a:p>
            <a:r>
              <a:rPr lang="en-US" dirty="0"/>
              <a:t>Must use Lab </a:t>
            </a:r>
            <a:r>
              <a:rPr lang="en-US" b="1" dirty="0"/>
              <a:t>Windows XP </a:t>
            </a:r>
            <a:r>
              <a:rPr lang="en-US" dirty="0"/>
              <a:t>computer with Excel </a:t>
            </a:r>
            <a:r>
              <a:rPr lang="en-US" dirty="0" smtClean="0"/>
              <a:t>2007</a:t>
            </a:r>
            <a:endParaRPr lang="en-US" dirty="0"/>
          </a:p>
          <a:p>
            <a:endParaRPr lang="en-US" dirty="0"/>
          </a:p>
        </p:txBody>
      </p:sp>
      <p:pic>
        <p:nvPicPr>
          <p:cNvPr id="198661" name="Picture 5" descr="Newwork-secur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375" y="2354263"/>
            <a:ext cx="4441825" cy="3946525"/>
          </a:xfrm>
          <a:prstGeom prst="rect">
            <a:avLst/>
          </a:prstGeom>
          <a:noFill/>
        </p:spPr>
      </p:pic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782638" y="3175000"/>
            <a:ext cx="37084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 </a:t>
            </a:r>
            <a:r>
              <a:rPr lang="en-US" sz="2400" b="1" i="1"/>
              <a:t>will</a:t>
            </a:r>
            <a:r>
              <a:rPr lang="en-US" sz="2400"/>
              <a:t> check ITS internet usage logs for DSH 141 at the end of the week.</a:t>
            </a:r>
          </a:p>
          <a:p>
            <a:pPr>
              <a:spcBef>
                <a:spcPct val="50000"/>
              </a:spcBef>
            </a:pPr>
            <a:r>
              <a:rPr lang="en-US" sz="2400"/>
              <a:t>This does not include layer 3 information (user data packets), but does include IP addresses.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D3C7-2AC1-4055-B824-A6FC4EA84E25}" type="slidenum">
              <a:rPr lang="en-US"/>
              <a:pPr/>
              <a:t>6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Exam: </a:t>
            </a:r>
            <a:r>
              <a:rPr lang="en-US" dirty="0" smtClean="0"/>
              <a:t>Next </a:t>
            </a:r>
            <a:r>
              <a:rPr lang="en-US" dirty="0"/>
              <a:t>week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</a:t>
            </a:r>
            <a:r>
              <a:rPr lang="en-US" dirty="0"/>
              <a:t>use Lab </a:t>
            </a:r>
            <a:r>
              <a:rPr lang="en-US" b="1" dirty="0"/>
              <a:t>Windows XP </a:t>
            </a:r>
            <a:r>
              <a:rPr lang="en-US" dirty="0"/>
              <a:t>computer with Excel </a:t>
            </a:r>
            <a:r>
              <a:rPr lang="en-US" dirty="0" smtClean="0"/>
              <a:t>2007</a:t>
            </a:r>
            <a:endParaRPr lang="en-US" dirty="0"/>
          </a:p>
          <a:p>
            <a:pPr lvl="1"/>
            <a:r>
              <a:rPr lang="en-US" dirty="0" smtClean="0"/>
              <a:t>That means Mac users should practice on Lab Machines!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Yes, we actually </a:t>
            </a:r>
            <a:r>
              <a:rPr lang="en-US" b="1" i="1" dirty="0" smtClean="0"/>
              <a:t>do </a:t>
            </a:r>
            <a:r>
              <a:rPr lang="en-US" dirty="0" smtClean="0"/>
              <a:t>this!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782638" y="3175000"/>
            <a:ext cx="370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I </a:t>
            </a:r>
            <a:r>
              <a:rPr lang="en-US" sz="2400" b="1" i="1" dirty="0"/>
              <a:t>will</a:t>
            </a:r>
            <a:r>
              <a:rPr lang="en-US" sz="2400" dirty="0"/>
              <a:t> check ITS internet usage logs for DSH 141 at the end of the week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D3C7-2AC1-4055-B824-A6FC4EA84E25}" type="slidenum">
              <a:rPr lang="en-US"/>
              <a:pPr/>
              <a:t>7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Exam: </a:t>
            </a:r>
            <a:r>
              <a:rPr lang="en-US" dirty="0" smtClean="0"/>
              <a:t>Next </a:t>
            </a:r>
            <a:r>
              <a:rPr lang="en-US" dirty="0"/>
              <a:t>week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9 and 10 (</a:t>
            </a:r>
            <a:r>
              <a:rPr lang="en-US" dirty="0" err="1" smtClean="0"/>
              <a:t>a.k.a</a:t>
            </a:r>
            <a:r>
              <a:rPr lang="en-US" dirty="0" smtClean="0"/>
              <a:t> You) have 75 minute labs</a:t>
            </a:r>
          </a:p>
          <a:p>
            <a:r>
              <a:rPr lang="en-US" dirty="0" smtClean="0"/>
              <a:t>The exam takes 50 minutes</a:t>
            </a:r>
          </a:p>
          <a:p>
            <a:r>
              <a:rPr lang="en-US" dirty="0" smtClean="0"/>
              <a:t>As a courtesy to those that might have traffic/parking problems and for those last minute questions, the exam will begin 10 minutes into the lab.</a:t>
            </a:r>
          </a:p>
          <a:p>
            <a:r>
              <a:rPr lang="en-US" dirty="0" smtClean="0"/>
              <a:t>Don’t plan on being late! But don’t worry if you are normally a little late that you will have a big problem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D3C7-2AC1-4055-B824-A6FC4EA84E25}" type="slidenum">
              <a:rPr lang="en-US"/>
              <a:pPr/>
              <a:t>8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Exam: </a:t>
            </a:r>
            <a:r>
              <a:rPr lang="en-US" dirty="0" smtClean="0"/>
              <a:t>Next </a:t>
            </a:r>
            <a:r>
              <a:rPr lang="en-US" dirty="0"/>
              <a:t>week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need to print your exams</a:t>
            </a:r>
          </a:p>
          <a:p>
            <a:pPr lvl="1"/>
            <a:r>
              <a:rPr lang="en-US" dirty="0" smtClean="0"/>
              <a:t>Factor in time for printing (sometimes there is a line)</a:t>
            </a:r>
          </a:p>
          <a:p>
            <a:pPr lvl="1"/>
            <a:r>
              <a:rPr lang="en-US" dirty="0" smtClean="0"/>
              <a:t>Make sure you have money on your card (some extra in case of problems never hurts, $1.00 should be more than enough).</a:t>
            </a:r>
          </a:p>
          <a:p>
            <a:pPr lvl="1"/>
            <a:r>
              <a:rPr lang="en-US" dirty="0" smtClean="0"/>
              <a:t>If you have not used the lab printing system, use it before exam day. It’s not hard to use, but you don’t want to surprised.</a:t>
            </a:r>
          </a:p>
          <a:p>
            <a:pPr lvl="1"/>
            <a:r>
              <a:rPr lang="en-US" dirty="0" smtClean="0"/>
              <a:t>You need your card to print! Don’t leave it at home.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D3C7-2AC1-4055-B824-A6FC4EA84E25}" type="slidenum">
              <a:rPr lang="en-US"/>
              <a:pPr/>
              <a:t>9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Exam: </a:t>
            </a:r>
            <a:r>
              <a:rPr lang="en-US" dirty="0" smtClean="0"/>
              <a:t>Next </a:t>
            </a:r>
            <a:r>
              <a:rPr lang="en-US" dirty="0"/>
              <a:t>week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Yes, I said this for the Midterm</a:t>
            </a:r>
          </a:p>
          <a:p>
            <a:r>
              <a:rPr lang="en-US" dirty="0" smtClean="0"/>
              <a:t>Yes, people ignore it</a:t>
            </a:r>
          </a:p>
          <a:p>
            <a:r>
              <a:rPr lang="en-US" dirty="0" smtClean="0"/>
              <a:t>Yes, people had problems</a:t>
            </a:r>
          </a:p>
          <a:p>
            <a:r>
              <a:rPr lang="en-US" dirty="0" smtClean="0"/>
              <a:t>Yes, we worked through it</a:t>
            </a:r>
          </a:p>
          <a:p>
            <a:r>
              <a:rPr lang="en-US" dirty="0" smtClean="0"/>
              <a:t>No, I won’t be as lenient</a:t>
            </a:r>
            <a:r>
              <a:rPr lang="en-US" i="1" dirty="0" smtClean="0"/>
              <a:t> </a:t>
            </a:r>
            <a:r>
              <a:rPr lang="en-US" dirty="0" smtClean="0"/>
              <a:t>this time around</a:t>
            </a:r>
          </a:p>
          <a:p>
            <a:endParaRPr lang="en-US" dirty="0" smtClean="0"/>
          </a:p>
          <a:p>
            <a:r>
              <a:rPr lang="en-US" dirty="0" smtClean="0"/>
              <a:t>Be able to print</a:t>
            </a:r>
          </a:p>
          <a:p>
            <a:r>
              <a:rPr lang="en-US" dirty="0" smtClean="0"/>
              <a:t>Don’t forget your </a:t>
            </a:r>
            <a:r>
              <a:rPr lang="en-US" dirty="0" err="1" smtClean="0"/>
              <a:t>LoboCard</a:t>
            </a:r>
            <a:endParaRPr lang="en-US" dirty="0" smtClean="0"/>
          </a:p>
          <a:p>
            <a:r>
              <a:rPr lang="en-US" dirty="0" smtClean="0"/>
              <a:t>Don’t wait until you have 10 seconds left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9205</TotalTime>
  <Words>1074</Words>
  <Application>Microsoft Office PowerPoint</Application>
  <PresentationFormat>On-screen Show (4:3)</PresentationFormat>
  <Paragraphs>160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Layers</vt:lpstr>
      <vt:lpstr>Image</vt:lpstr>
      <vt:lpstr>CS-150 Computing for Business Students Final Exam Review</vt:lpstr>
      <vt:lpstr>Schedule</vt:lpstr>
      <vt:lpstr>Lab 12 – PowerPoint </vt:lpstr>
      <vt:lpstr>Final Exam Format </vt:lpstr>
      <vt:lpstr>Excel Exam: Next week</vt:lpstr>
      <vt:lpstr>Excel Exam: Next week</vt:lpstr>
      <vt:lpstr>Excel Exam: Next week</vt:lpstr>
      <vt:lpstr>Excel Exam: Next week</vt:lpstr>
      <vt:lpstr>Excel Exam: Next week</vt:lpstr>
      <vt:lpstr>Exam Time  Learn Time</vt:lpstr>
      <vt:lpstr>Stuff I should being Telling You</vt:lpstr>
      <vt:lpstr>Possible Final Exams</vt:lpstr>
      <vt:lpstr>Things to Know!</vt:lpstr>
      <vt:lpstr>Things you are Likely to Screw-up</vt:lpstr>
      <vt:lpstr>What you can do to succeed</vt:lpstr>
      <vt:lpstr>How to take the Test</vt:lpstr>
      <vt:lpstr>Last minute Adminitrivia</vt:lpstr>
      <vt:lpstr>Quiz:</vt:lpstr>
      <vt:lpstr>Quiz:</vt:lpstr>
    </vt:vector>
  </TitlesOfParts>
  <Company>University of New Mexico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CS-150L – Lab 12</dc:title>
  <dc:creator>Joel Castellanos</dc:creator>
  <cp:lastModifiedBy>IT UNM</cp:lastModifiedBy>
  <cp:revision>319</cp:revision>
  <dcterms:created xsi:type="dcterms:W3CDTF">2007-11-20T15:05:15Z</dcterms:created>
  <dcterms:modified xsi:type="dcterms:W3CDTF">2010-12-02T02:48:51Z</dcterms:modified>
</cp:coreProperties>
</file>