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91" r:id="rId4"/>
    <p:sldId id="259" r:id="rId5"/>
    <p:sldId id="283" r:id="rId6"/>
    <p:sldId id="296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258" r:id="rId16"/>
    <p:sldId id="262" r:id="rId17"/>
    <p:sldId id="342" r:id="rId18"/>
    <p:sldId id="261" r:id="rId19"/>
    <p:sldId id="269" r:id="rId20"/>
    <p:sldId id="272" r:id="rId21"/>
    <p:sldId id="286" r:id="rId22"/>
    <p:sldId id="270" r:id="rId23"/>
    <p:sldId id="273" r:id="rId24"/>
    <p:sldId id="303" r:id="rId25"/>
    <p:sldId id="304" r:id="rId26"/>
    <p:sldId id="332" r:id="rId27"/>
    <p:sldId id="278" r:id="rId28"/>
    <p:sldId id="274" r:id="rId29"/>
    <p:sldId id="275" r:id="rId30"/>
    <p:sldId id="287" r:id="rId31"/>
    <p:sldId id="279" r:id="rId32"/>
    <p:sldId id="271" r:id="rId33"/>
    <p:sldId id="341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  <a:srgbClr val="996633"/>
    <a:srgbClr val="009900"/>
    <a:srgbClr val="008000"/>
    <a:srgbClr val="0000CC"/>
    <a:srgbClr val="000099"/>
    <a:srgbClr val="FF9900"/>
    <a:srgbClr val="80808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2" autoAdjust="0"/>
  </p:normalViewPr>
  <p:slideViewPr>
    <p:cSldViewPr snapToGrid="0"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6FAA8333-0771-442F-B09B-7431B240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EA282ECB-8262-46C5-9D32-8515AC7BF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FD9E54FA-0CA6-45FD-A0D1-D5D3D4987BB7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72FF-AACC-42E0-A8D4-DCE67FC45680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E73D-9BE9-40DA-A04C-21E54BFF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329D-2C18-420C-9CA8-80AE1C6B7F70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1AA7-90A7-4190-85B6-14DA7F48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089" y="6390042"/>
            <a:ext cx="458097" cy="304800"/>
          </a:xfrm>
          <a:ln/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DE40DE88-2758-40A0-957D-13C1B60490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2AD9-5345-4D27-A142-F9EFFE2A6335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8EA5-7820-4F76-815F-6F1158A98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AEE9-BB75-467B-915F-77A512A8D38A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7E4C-6D7E-433E-BBF3-295F8DF1E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165B-78B1-4754-9B3B-B43A292CAC4A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09A3-6BDC-49A3-B53C-442EB205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16F9-44D5-4C8D-8F3B-919DEBD4B79F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B4C2-0855-4D59-9E94-0B724E09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3039-2217-491B-A86E-24B6836E94AF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B8DD-39ED-4179-9565-D7A10A1D5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3CB1-988B-4355-9E34-B9418DE39312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5A2A-FFE8-46A7-B05F-4286320A5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C99-FF60-428F-A9A2-1BBAB877C9D1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CDFB5-8ACB-4D57-9737-A6C87C3E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6147" name="Group 4"/>
          <p:cNvGrpSpPr>
            <a:grpSpLocks/>
          </p:cNvGrpSpPr>
          <p:nvPr userDrawn="1"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6C5D5CDB-F643-4A20-BA8B-E03C64C3171B}" type="datetime1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626E487-B5E1-4CC4-9C98-53071A53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hyperlink" Target="http://www.iclicker.com/registration/" TargetMode="Externa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wmf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.unm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ista.unm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ista.unm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ista.unm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3821CB-BB18-4869-82B7-86DD14EAB821}" type="datetime1">
              <a:rPr lang="en-US"/>
              <a:pPr/>
              <a:t>8/25/2010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8813" y="1004888"/>
            <a:ext cx="7034212" cy="23479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CS-150L</a:t>
            </a:r>
            <a:br>
              <a:rPr lang="en-US" sz="3600" dirty="0" smtClean="0"/>
            </a:br>
            <a:r>
              <a:rPr lang="en-US" sz="3600" dirty="0" smtClean="0"/>
              <a:t>Computing for Business Students</a:t>
            </a:r>
            <a:br>
              <a:rPr lang="en-US" sz="3600" dirty="0" smtClean="0"/>
            </a:br>
            <a:r>
              <a:rPr lang="en-US" sz="3600" i="1" dirty="0" smtClean="0"/>
              <a:t>Introduction, and </a:t>
            </a:r>
            <a:r>
              <a:rPr lang="en-US" sz="3600" i="1" dirty="0" err="1" smtClean="0"/>
              <a:t>i</a:t>
            </a:r>
            <a:r>
              <a:rPr lang="en-US" sz="3600" i="1" dirty="0" smtClean="0"/>
              <a:t>-clicker</a:t>
            </a:r>
            <a:r>
              <a:rPr lang="en-US" sz="3600" dirty="0" smtClean="0"/>
              <a:t> 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 eaLnBrk="1" hangingPunct="1"/>
            <a:r>
              <a:rPr lang="en-US" sz="2000" dirty="0" smtClean="0"/>
              <a:t>Instructor: </a:t>
            </a:r>
          </a:p>
          <a:p>
            <a:pPr marL="457200" indent="-457200" algn="l" eaLnBrk="1" hangingPunct="1"/>
            <a:r>
              <a:rPr lang="en-US" sz="2000" dirty="0" smtClean="0"/>
              <a:t>   Matthew Barrick</a:t>
            </a:r>
          </a:p>
          <a:p>
            <a:pPr marL="457200" indent="-457200" algn="l" eaLnBrk="1" hangingPunct="1"/>
            <a:r>
              <a:rPr lang="en-US" sz="2000" dirty="0" smtClean="0"/>
              <a:t>   </a:t>
            </a:r>
            <a:r>
              <a:rPr lang="en-US" sz="2000" b="1" dirty="0" smtClean="0"/>
              <a:t>e-mail:</a:t>
            </a:r>
            <a:r>
              <a:rPr lang="en-US" sz="2000" dirty="0" smtClean="0"/>
              <a:t> barrick@cs.unm.edu</a:t>
            </a:r>
          </a:p>
          <a:p>
            <a:pPr marL="457200" indent="-457200" algn="l" eaLnBrk="1" hangingPunct="1"/>
            <a:r>
              <a:rPr lang="en-US" sz="2000" b="1" dirty="0" smtClean="0"/>
              <a:t>  </a:t>
            </a:r>
            <a:r>
              <a:rPr lang="en-US" sz="2000" dirty="0" smtClean="0"/>
              <a:t> www.cs.unm.edu/~barrick</a:t>
            </a:r>
          </a:p>
          <a:p>
            <a:pPr marL="457200" indent="-457200" algn="l" eaLnBrk="1" hangingPunct="1"/>
            <a:r>
              <a:rPr lang="en-US" sz="2000" dirty="0" smtClean="0"/>
              <a:t>   </a:t>
            </a:r>
            <a:r>
              <a:rPr lang="en-US" sz="2000" b="1" dirty="0" smtClean="0"/>
              <a:t>Office:</a:t>
            </a:r>
            <a:r>
              <a:rPr lang="en-US" sz="2000" dirty="0" smtClean="0"/>
              <a:t> Farris Engineering  Center (FEC) room 106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924425" y="3695700"/>
          <a:ext cx="3619500" cy="2362200"/>
        </p:xfrm>
        <a:graphic>
          <a:graphicData uri="http://schemas.openxmlformats.org/presentationml/2006/ole">
            <p:oleObj spid="_x0000_s1026" name="Image" r:id="rId3" imgW="3619048" imgH="23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WebCT Announcements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5832-AD7C-4964-BDD1-36B6AAC1FE1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WebCTAnnounc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872" y="1359158"/>
            <a:ext cx="8368255" cy="413968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7BAC-A490-4793-8806-C3740061149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Verify WebCT Submissions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295400"/>
            <a:ext cx="8040687" cy="5338763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200" dirty="0"/>
              <a:t>When you attach your homework document into in WebCT, do not forget to click </a:t>
            </a:r>
            <a:r>
              <a:rPr lang="en-US" sz="2200" i="1" dirty="0"/>
              <a:t>Submit</a:t>
            </a:r>
            <a:r>
              <a:rPr lang="en-US" sz="2200" dirty="0"/>
              <a:t>.</a:t>
            </a:r>
          </a:p>
          <a:p>
            <a:pPr>
              <a:spcBef>
                <a:spcPct val="40000"/>
              </a:spcBef>
            </a:pPr>
            <a:r>
              <a:rPr lang="en-US" sz="2200" dirty="0"/>
              <a:t>It is </a:t>
            </a:r>
            <a:r>
              <a:rPr lang="en-US" sz="2200" b="1" dirty="0"/>
              <a:t>your responsibility</a:t>
            </a:r>
            <a:r>
              <a:rPr lang="en-US" sz="2200" dirty="0"/>
              <a:t> to verify that your</a:t>
            </a:r>
            <a:r>
              <a:rPr lang="en-US" sz="2200" i="1" dirty="0"/>
              <a:t> submit</a:t>
            </a:r>
            <a:r>
              <a:rPr lang="en-US" sz="2200" dirty="0"/>
              <a:t> worked.</a:t>
            </a:r>
          </a:p>
          <a:p>
            <a:pPr>
              <a:spcBef>
                <a:spcPct val="40000"/>
              </a:spcBef>
            </a:pPr>
            <a:r>
              <a:rPr lang="en-US" sz="2200" dirty="0"/>
              <a:t>After submitting, Exit WebCT. </a:t>
            </a:r>
          </a:p>
          <a:p>
            <a:pPr>
              <a:spcBef>
                <a:spcPct val="40000"/>
              </a:spcBef>
            </a:pPr>
            <a:r>
              <a:rPr lang="en-US" sz="2200" dirty="0"/>
              <a:t>Log back in. </a:t>
            </a:r>
          </a:p>
          <a:p>
            <a:pPr>
              <a:spcBef>
                <a:spcPct val="40000"/>
              </a:spcBef>
            </a:pPr>
            <a:r>
              <a:rPr lang="en-US" sz="2200" dirty="0"/>
              <a:t>Check that your file is are attached. </a:t>
            </a:r>
          </a:p>
          <a:p>
            <a:pPr>
              <a:spcBef>
                <a:spcPct val="40000"/>
              </a:spcBef>
            </a:pPr>
            <a:r>
              <a:rPr lang="en-US" sz="2200" dirty="0"/>
              <a:t>Check that the contents of the submission are what you expect them to be. </a:t>
            </a:r>
          </a:p>
          <a:p>
            <a:pPr lvl="1">
              <a:spcBef>
                <a:spcPct val="40000"/>
              </a:spcBef>
            </a:pPr>
            <a:r>
              <a:rPr lang="en-US" sz="2200" dirty="0"/>
              <a:t>Open and examine carefully.</a:t>
            </a:r>
          </a:p>
          <a:p>
            <a:pPr lvl="1">
              <a:spcBef>
                <a:spcPct val="40000"/>
              </a:spcBef>
            </a:pPr>
            <a:r>
              <a:rPr lang="en-US" sz="2200" dirty="0"/>
              <a:t>Make sure you submitted the correct version. </a:t>
            </a:r>
          </a:p>
          <a:p>
            <a:pPr lvl="1">
              <a:spcBef>
                <a:spcPct val="40000"/>
              </a:spcBef>
            </a:pPr>
            <a:r>
              <a:rPr lang="en-US" sz="2200" dirty="0"/>
              <a:t>Up until the assignment due date, you can take back your submission, and resubmit. </a:t>
            </a:r>
          </a:p>
        </p:txBody>
      </p:sp>
      <p:pic>
        <p:nvPicPr>
          <p:cNvPr id="110596" name="Picture 4" descr="so0165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5719763"/>
            <a:ext cx="722312" cy="73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486-2809-4EF8-A130-E0999E7656D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WebCT: Take Back Submission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757238" y="1306513"/>
          <a:ext cx="8045450" cy="4418012"/>
        </p:xfrm>
        <a:graphic>
          <a:graphicData uri="http://schemas.openxmlformats.org/presentationml/2006/ole">
            <p:oleObj spid="_x0000_s30722" name="Image" r:id="rId3" imgW="11263492" imgH="6184127" progId="">
              <p:embed/>
            </p:oleObj>
          </a:graphicData>
        </a:graphic>
      </p:graphicFrame>
      <p:sp>
        <p:nvSpPr>
          <p:cNvPr id="71684" name="Line 4"/>
          <p:cNvSpPr>
            <a:spLocks noChangeShapeType="1"/>
          </p:cNvSpPr>
          <p:nvPr/>
        </p:nvSpPr>
        <p:spPr bwMode="auto">
          <a:xfrm flipV="1">
            <a:off x="5092700" y="3136900"/>
            <a:ext cx="1327150" cy="3035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2511425" y="5830888"/>
          <a:ext cx="2665413" cy="855662"/>
        </p:xfrm>
        <a:graphic>
          <a:graphicData uri="http://schemas.openxmlformats.org/presentationml/2006/ole">
            <p:oleObj spid="_x0000_s30723" name="Image" r:id="rId4" imgW="1383639" imgH="44428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6219-86B3-40CE-A516-DC0AF47FA4D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CT Discussion</a:t>
            </a:r>
          </a:p>
        </p:txBody>
      </p:sp>
      <p:pic>
        <p:nvPicPr>
          <p:cNvPr id="62469" name="Picture 5" descr="WebCTDiscu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374775"/>
            <a:ext cx="8045450" cy="49657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0911-B858-4592-BCD5-3E621B33150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Question with Good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1295400"/>
            <a:ext cx="7789862" cy="5292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Subject: lab TA 		Topic: Lab 1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Author: Lauren </a:t>
            </a:r>
            <a:r>
              <a:rPr lang="en-US" sz="2200" dirty="0" err="1">
                <a:solidFill>
                  <a:srgbClr val="996633"/>
                </a:solidFill>
              </a:rPr>
              <a:t>Liwski</a:t>
            </a:r>
            <a:r>
              <a:rPr lang="en-US" sz="2200" dirty="0">
                <a:solidFill>
                  <a:srgbClr val="996633"/>
                </a:solidFill>
              </a:rPr>
              <a:t> 	Date: August 25, 2008 7:40 PM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	Hello,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	My lab TA is named Moe, I accidentally copied his email address wrong I think today during the lab and I was wondering if somebody could give me the correct address? Thanks!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Subject: </a:t>
            </a:r>
            <a:r>
              <a:rPr lang="en-US" sz="2200" dirty="0" err="1">
                <a:solidFill>
                  <a:srgbClr val="996633"/>
                </a:solidFill>
              </a:rPr>
              <a:t>Re:lab</a:t>
            </a:r>
            <a:r>
              <a:rPr lang="en-US" sz="2200" dirty="0">
                <a:solidFill>
                  <a:srgbClr val="996633"/>
                </a:solidFill>
              </a:rPr>
              <a:t> TA 		Topic: Lab 1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Author: Roxanne </a:t>
            </a:r>
            <a:r>
              <a:rPr lang="en-US" sz="2200" dirty="0" err="1">
                <a:solidFill>
                  <a:srgbClr val="996633"/>
                </a:solidFill>
              </a:rPr>
              <a:t>Roessner</a:t>
            </a:r>
            <a:r>
              <a:rPr lang="en-US" sz="2200" dirty="0">
                <a:solidFill>
                  <a:srgbClr val="996633"/>
                </a:solidFill>
              </a:rPr>
              <a:t> 	Date: August 26, 2008 6:18 PM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	TA emails and lab schedules can be found on the class website: http://cs.unm.edu/~joel/cs150/cs150.html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	It should be about the fourth link down!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24168-882B-4AE8-95C3-FBE1CC861CD7}" type="slidenum">
              <a:rPr lang="en-US"/>
              <a:pPr/>
              <a:t>15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77813"/>
            <a:ext cx="8093075" cy="712787"/>
          </a:xfrm>
        </p:spPr>
        <p:txBody>
          <a:bodyPr/>
          <a:lstStyle/>
          <a:p>
            <a:pPr eaLnBrk="1" hangingPunct="1"/>
            <a:r>
              <a:rPr lang="en-US" smtClean="0"/>
              <a:t>Lab Sections</a:t>
            </a:r>
            <a:r>
              <a:rPr lang="en-US" sz="2400" b="1" smtClean="0"/>
              <a:t> </a:t>
            </a:r>
            <a:r>
              <a:rPr lang="en-US" sz="2600" smtClean="0"/>
              <a:t>- Dane Smith Hall (DSH), room 141</a:t>
            </a:r>
          </a:p>
        </p:txBody>
      </p:sp>
      <p:pic>
        <p:nvPicPr>
          <p:cNvPr id="5" name="Picture 4" descr="web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83" y="1482096"/>
            <a:ext cx="8499231" cy="42134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Picture 3" descr="C:\Documents and Settings\joelc\My Documents\My Pictures\Microsoft Clip Organizer\dd0004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11597"/>
            <a:ext cx="1336431" cy="156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10F5A4-01E7-4522-A8FB-F898F04C4EBF}" type="slidenum">
              <a:rPr lang="en-US"/>
              <a:pPr/>
              <a:t>16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277813"/>
            <a:ext cx="7196137" cy="712787"/>
          </a:xfrm>
        </p:spPr>
        <p:txBody>
          <a:bodyPr/>
          <a:lstStyle/>
          <a:p>
            <a:pPr eaLnBrk="1" hangingPunct="1"/>
            <a:r>
              <a:rPr lang="en-US" smtClean="0"/>
              <a:t>Textbooks and Supplies 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882650" y="1582738"/>
            <a:ext cx="7772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AutoNum type="arabicPeriod"/>
            </a:pPr>
            <a:endParaRPr lang="en-US" sz="2800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855663" y="1341438"/>
            <a:ext cx="78120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Computing for Management Students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Microsoft Online Training Courses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Office Build-in help 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USB Flash </a:t>
            </a:r>
            <a:r>
              <a:rPr lang="en-US" sz="2400" dirty="0" smtClean="0"/>
              <a:t>Drive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I-Clicker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Laptop (optional)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00CC66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932" y="2671902"/>
            <a:ext cx="1828801" cy="1925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2363" y="2963864"/>
            <a:ext cx="1463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724961" y="4843463"/>
          <a:ext cx="2209800" cy="1709737"/>
        </p:xfrm>
        <a:graphic>
          <a:graphicData uri="http://schemas.openxmlformats.org/presentationml/2006/ole">
            <p:oleObj spid="_x0000_s2050" name="Image" r:id="rId5" imgW="2019048" imgH="1561905" progId="">
              <p:embed/>
            </p:oleObj>
          </a:graphicData>
        </a:graphic>
      </p:graphicFrame>
      <p:pic>
        <p:nvPicPr>
          <p:cNvPr id="9" name="Picture 8" descr="BookCover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2900" y="190390"/>
            <a:ext cx="2006601" cy="25992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word2007-onlineCourseIc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4931" y="5074981"/>
            <a:ext cx="3997113" cy="156288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help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4863" y="3437466"/>
            <a:ext cx="1032280" cy="94816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Headphones/</a:t>
            </a:r>
            <a:r>
              <a:rPr lang="en-US" dirty="0" err="1" smtClean="0"/>
              <a:t>Earbuds</a:t>
            </a:r>
            <a:r>
              <a:rPr lang="en-US" dirty="0" smtClean="0"/>
              <a:t> for taking Online Tutorials</a:t>
            </a:r>
          </a:p>
          <a:p>
            <a:r>
              <a:rPr lang="en-US" dirty="0" smtClean="0"/>
              <a:t>Money to Print</a:t>
            </a:r>
          </a:p>
          <a:p>
            <a:r>
              <a:rPr lang="en-US" dirty="0" smtClean="0"/>
              <a:t>Absence of </a:t>
            </a:r>
            <a:r>
              <a:rPr lang="en-US" smtClean="0"/>
              <a:t>non-water beverages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DE88-2758-40A0-957D-13C1B604909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9A91C3-CF71-4908-9A48-44B65135C81F}" type="slidenum">
              <a:rPr lang="en-US"/>
              <a:pPr/>
              <a:t>18</a:t>
            </a:fld>
            <a:endParaRPr lang="en-US"/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/>
            <a:r>
              <a:rPr lang="en-US" smtClean="0"/>
              <a:t>USB Flash Drives</a:t>
            </a: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741363" y="1693863"/>
            <a:ext cx="75342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400"/>
              <a:t>Warning: 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400"/>
              <a:t>Do Not Just Pull Out When Done.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400"/>
              <a:t>Close all files on USB Flash Drive.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400"/>
              <a:t>“Safely Remove”: double-click system tray icon.</a:t>
            </a: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4044950" y="1335088"/>
          <a:ext cx="4826000" cy="787400"/>
        </p:xfrm>
        <a:graphic>
          <a:graphicData uri="http://schemas.openxmlformats.org/presentationml/2006/ole">
            <p:oleObj spid="_x0000_s3074" name="Image" r:id="rId3" imgW="4825397" imgH="787024" progId="">
              <p:embed/>
            </p:oleObj>
          </a:graphicData>
        </a:graphic>
      </p:graphicFrame>
      <p:graphicFrame>
        <p:nvGraphicFramePr>
          <p:cNvPr id="3075" name="Object 24"/>
          <p:cNvGraphicFramePr>
            <a:graphicFrameLocks noChangeAspect="1"/>
          </p:cNvGraphicFramePr>
          <p:nvPr/>
        </p:nvGraphicFramePr>
        <p:xfrm>
          <a:off x="4719638" y="152400"/>
          <a:ext cx="2046287" cy="950913"/>
        </p:xfrm>
        <a:graphic>
          <a:graphicData uri="http://schemas.openxmlformats.org/presentationml/2006/ole">
            <p:oleObj spid="_x0000_s3075" name="Image" r:id="rId4" imgW="2539683" imgH="1180952" progId="">
              <p:embed/>
            </p:oleObj>
          </a:graphicData>
        </a:graphic>
      </p:graphicFrame>
      <p:sp>
        <p:nvSpPr>
          <p:cNvPr id="3082" name="Line 11"/>
          <p:cNvSpPr>
            <a:spLocks noChangeShapeType="1"/>
          </p:cNvSpPr>
          <p:nvPr/>
        </p:nvSpPr>
        <p:spPr bwMode="auto">
          <a:xfrm flipH="1" flipV="1">
            <a:off x="5419725" y="2014538"/>
            <a:ext cx="1246188" cy="10112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8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2725" y="4846638"/>
            <a:ext cx="17129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6938" y="5067300"/>
            <a:ext cx="19319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20"/>
          <p:cNvGraphicFramePr>
            <a:graphicFrameLocks noChangeAspect="1"/>
          </p:cNvGraphicFramePr>
          <p:nvPr/>
        </p:nvGraphicFramePr>
        <p:xfrm>
          <a:off x="5254625" y="3630613"/>
          <a:ext cx="3651250" cy="1674812"/>
        </p:xfrm>
        <a:graphic>
          <a:graphicData uri="http://schemas.openxmlformats.org/presentationml/2006/ole">
            <p:oleObj spid="_x0000_s3076" name="Image" r:id="rId7" imgW="7098413" imgH="3568254" progId="">
              <p:embed/>
            </p:oleObj>
          </a:graphicData>
        </a:graphic>
      </p:graphicFrame>
      <p:pic>
        <p:nvPicPr>
          <p:cNvPr id="3085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5413" y="2495550"/>
            <a:ext cx="1270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7" name="Object 29"/>
          <p:cNvGraphicFramePr>
            <a:graphicFrameLocks noChangeAspect="1"/>
          </p:cNvGraphicFramePr>
          <p:nvPr/>
        </p:nvGraphicFramePr>
        <p:xfrm>
          <a:off x="752475" y="3525838"/>
          <a:ext cx="4000500" cy="2940050"/>
        </p:xfrm>
        <a:graphic>
          <a:graphicData uri="http://schemas.openxmlformats.org/presentationml/2006/ole">
            <p:oleObj spid="_x0000_s3077" name="Image" r:id="rId9" imgW="7377778" imgH="54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FF76E-89F9-40F6-AACA-ACAD91B4E93B}" type="slidenum">
              <a:rPr lang="en-US"/>
              <a:pPr/>
              <a:t>19</a:t>
            </a:fld>
            <a:endParaRPr lang="en-US"/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685800" indent="-685800" eaLnBrk="1" hangingPunct="1"/>
            <a:r>
              <a:rPr lang="en-US" smtClean="0"/>
              <a:t>Portable Rewritable Storage Media</a:t>
            </a:r>
          </a:p>
        </p:txBody>
      </p: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842963" y="1219200"/>
            <a:ext cx="81105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tabLst>
                <a:tab pos="2514600" algn="l"/>
                <a:tab pos="3257550" algn="l"/>
              </a:tabLst>
            </a:pPr>
            <a:r>
              <a:rPr lang="en-US" dirty="0">
                <a:solidFill>
                  <a:srgbClr val="0033CC"/>
                </a:solidFill>
              </a:rPr>
              <a:t>Magnetic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514600" algn="l"/>
                <a:tab pos="3257550" algn="l"/>
              </a:tabLst>
            </a:pPr>
            <a:r>
              <a:rPr lang="en-US" dirty="0"/>
              <a:t>5¼-inch DD floppy	1978 	360 KB (kilobytes, 1 KB = 1,000 bytes)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514600" algn="l"/>
                <a:tab pos="3257550" algn="l"/>
              </a:tabLst>
            </a:pPr>
            <a:r>
              <a:rPr lang="en-US" dirty="0"/>
              <a:t>5¼-inch HD floppy	1982 	1.2 MB (megabytes, 1 MB = 1,000,000 bytes)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514600" algn="l"/>
                <a:tab pos="3257550" algn="l"/>
              </a:tabLst>
            </a:pPr>
            <a:r>
              <a:rPr lang="en-US" dirty="0"/>
              <a:t>3½-inch HD floppy 	1987 	1.44 MB</a:t>
            </a:r>
          </a:p>
        </p:txBody>
      </p:sp>
      <p:pic>
        <p:nvPicPr>
          <p:cNvPr id="1843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2598738"/>
            <a:ext cx="152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9"/>
          <p:cNvSpPr>
            <a:spLocks noChangeArrowheads="1"/>
          </p:cNvSpPr>
          <p:nvPr/>
        </p:nvSpPr>
        <p:spPr bwMode="auto">
          <a:xfrm>
            <a:off x="828675" y="3463925"/>
            <a:ext cx="80391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342900">
              <a:tabLst>
                <a:tab pos="2514600" algn="l"/>
                <a:tab pos="3257550" algn="l"/>
                <a:tab pos="5715000" algn="l"/>
              </a:tabLst>
            </a:pPr>
            <a:r>
              <a:rPr lang="en-US" dirty="0">
                <a:solidFill>
                  <a:srgbClr val="0033CC"/>
                </a:solidFill>
              </a:rPr>
              <a:t>Optical</a:t>
            </a:r>
          </a:p>
          <a:p>
            <a:pPr marL="400050" indent="-342900">
              <a:buFontTx/>
              <a:buChar char="•"/>
              <a:tabLst>
                <a:tab pos="2514600" algn="l"/>
                <a:tab pos="3257550" algn="l"/>
                <a:tab pos="5715000" algn="l"/>
              </a:tabLst>
            </a:pPr>
            <a:r>
              <a:rPr lang="en-US" dirty="0"/>
              <a:t>12 cm CD-RW	1997	650 MB </a:t>
            </a:r>
          </a:p>
          <a:p>
            <a:pPr marL="400050" indent="-342900">
              <a:buFontTx/>
              <a:buChar char="•"/>
              <a:tabLst>
                <a:tab pos="2514600" algn="l"/>
                <a:tab pos="3257550" algn="l"/>
                <a:tab pos="5715000" algn="l"/>
              </a:tabLst>
            </a:pPr>
            <a:r>
              <a:rPr lang="en-US" dirty="0"/>
              <a:t>12 cm DVD-RW 	2001	4.7 GB (gigabyte = 1,000,000,000 bytes)</a:t>
            </a:r>
          </a:p>
          <a:p>
            <a:pPr marL="400050" indent="-342900">
              <a:buFontTx/>
              <a:buChar char="•"/>
              <a:tabLst>
                <a:tab pos="2514600" algn="l"/>
                <a:tab pos="3257550" algn="l"/>
                <a:tab pos="5715000" algn="l"/>
              </a:tabLst>
            </a:pPr>
            <a:r>
              <a:rPr lang="en-US" dirty="0"/>
              <a:t>12 cm </a:t>
            </a:r>
            <a:r>
              <a:rPr lang="en-US" dirty="0" err="1"/>
              <a:t>Blu</a:t>
            </a:r>
            <a:r>
              <a:rPr lang="en-US" dirty="0"/>
              <a:t>-ray RE	2007   25 GB</a:t>
            </a:r>
          </a:p>
          <a:p>
            <a:pPr marL="400050" indent="-342900">
              <a:buFontTx/>
              <a:buChar char="•"/>
              <a:tabLst>
                <a:tab pos="2514600" algn="l"/>
                <a:tab pos="3257550" algn="l"/>
                <a:tab pos="5715000" algn="l"/>
              </a:tabLst>
            </a:pPr>
            <a:endParaRPr lang="en-US" dirty="0"/>
          </a:p>
          <a:p>
            <a:pPr marL="400050" indent="-342900">
              <a:tabLst>
                <a:tab pos="2514600" algn="l"/>
                <a:tab pos="3257550" algn="l"/>
                <a:tab pos="5715000" algn="l"/>
              </a:tabLst>
            </a:pPr>
            <a:r>
              <a:rPr lang="en-US" dirty="0">
                <a:solidFill>
                  <a:srgbClr val="0033CC"/>
                </a:solidFill>
              </a:rPr>
              <a:t>Flash Memory (no moving parts)</a:t>
            </a:r>
          </a:p>
          <a:p>
            <a:pPr marL="400050" indent="-342900">
              <a:tabLst>
                <a:tab pos="2514600" algn="l"/>
                <a:tab pos="3257550" algn="l"/>
                <a:tab pos="5715000" algn="l"/>
              </a:tabLst>
            </a:pPr>
            <a:r>
              <a:rPr lang="en-US" dirty="0" smtClean="0"/>
              <a:t>128 </a:t>
            </a:r>
            <a:r>
              <a:rPr lang="en-US" dirty="0"/>
              <a:t>MB,    256 MB,    512 MB,    1024 </a:t>
            </a:r>
            <a:r>
              <a:rPr lang="en-US" dirty="0" smtClean="0"/>
              <a:t>MB,     </a:t>
            </a:r>
            <a:r>
              <a:rPr lang="en-US" dirty="0"/>
              <a:t>2 </a:t>
            </a:r>
            <a:r>
              <a:rPr lang="en-US" dirty="0" smtClean="0"/>
              <a:t>GB,   4GB,   8GB</a:t>
            </a:r>
            <a:endParaRPr lang="en-US" dirty="0"/>
          </a:p>
          <a:p>
            <a:pPr marL="400050" indent="-342900">
              <a:tabLst>
                <a:tab pos="2514600" algn="l"/>
                <a:tab pos="3257550" algn="l"/>
                <a:tab pos="5715000" algn="l"/>
              </a:tabLst>
            </a:pPr>
            <a:endParaRPr lang="en-US" sz="1200" dirty="0"/>
          </a:p>
          <a:p>
            <a:pPr marL="400050" indent="-342900">
              <a:tabLst>
                <a:tab pos="2514600" algn="l"/>
                <a:tab pos="3257550" algn="l"/>
                <a:tab pos="5715000" algn="l"/>
              </a:tabLst>
            </a:pPr>
            <a:r>
              <a:rPr lang="en-US" dirty="0">
                <a:solidFill>
                  <a:srgbClr val="008000"/>
                </a:solidFill>
              </a:rPr>
              <a:t>1 character of plain text requires 1 byte of storage.</a:t>
            </a:r>
          </a:p>
          <a:p>
            <a:pPr marL="400050" indent="-342900">
              <a:tabLst>
                <a:tab pos="2514600" algn="l"/>
                <a:tab pos="3257550" algn="l"/>
                <a:tab pos="5715000" algn="l"/>
              </a:tabLst>
            </a:pPr>
            <a:r>
              <a:rPr lang="en-US" dirty="0">
                <a:solidFill>
                  <a:srgbClr val="008000"/>
                </a:solidFill>
              </a:rPr>
              <a:t>Commonly, a book has 32 lines of text per page, and 70 characters per line. </a:t>
            </a:r>
          </a:p>
          <a:p>
            <a:pPr marL="400050" indent="-342900">
              <a:tabLst>
                <a:tab pos="2514600" algn="l"/>
                <a:tab pos="3257550" algn="l"/>
                <a:tab pos="5715000" algn="l"/>
              </a:tabLst>
            </a:pPr>
            <a:r>
              <a:rPr lang="en-US" dirty="0">
                <a:solidFill>
                  <a:srgbClr val="008000"/>
                </a:solidFill>
              </a:rPr>
              <a:t>Thus, 1 GB = about 1,000 books with 500 pages in each book.</a:t>
            </a:r>
          </a:p>
        </p:txBody>
      </p:sp>
      <p:pic>
        <p:nvPicPr>
          <p:cNvPr id="1844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25" y="2279650"/>
            <a:ext cx="1828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50" y="46577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3763" y="2747963"/>
            <a:ext cx="9747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AB6C1-477A-4B85-8076-51774984647D}" type="slidenum">
              <a:rPr lang="en-US"/>
              <a:pPr/>
              <a:t>2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CS-150: For Whom?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1222375"/>
            <a:ext cx="7789862" cy="5072063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600" dirty="0" smtClean="0"/>
              <a:t>This course is specifically designed to prepare students with the computing skills needed for success in each of the various undergraduate courses of study in the Anderson School of Management.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600" dirty="0" smtClean="0"/>
              <a:t>There are many students who take this course without intention of study in the Anderson School of Management. 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600" dirty="0" smtClean="0"/>
              <a:t>We all, in our lives and careers, use business skills: Band leaders, Scientists, Homeowners,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82DBA-8E8E-4EEB-9A7C-B5DE6DB204D5}" type="slidenum">
              <a:rPr lang="en-US"/>
              <a:pPr/>
              <a:t>20</a:t>
            </a:fld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228725"/>
            <a:ext cx="8166100" cy="52943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200" dirty="0" smtClean="0"/>
              <a:t>We will use </a:t>
            </a:r>
            <a:r>
              <a:rPr lang="en-US" sz="2200" dirty="0" err="1" smtClean="0"/>
              <a:t>i</a:t>
            </a:r>
            <a:r>
              <a:rPr lang="en-US" sz="2200" dirty="0" smtClean="0"/>
              <a:t>-clicker for quizzes in lecture only.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/>
              <a:t>We will use </a:t>
            </a:r>
            <a:r>
              <a:rPr lang="en-US" sz="2200" dirty="0" err="1" smtClean="0"/>
              <a:t>i</a:t>
            </a:r>
            <a:r>
              <a:rPr lang="en-US" sz="2200" dirty="0" smtClean="0"/>
              <a:t>-clicker every lecture.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/>
              <a:t>Quizzes this first week will not count toward your grade.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/>
              <a:t>By next week, your </a:t>
            </a:r>
            <a:r>
              <a:rPr lang="en-US" sz="2200" dirty="0" err="1" smtClean="0"/>
              <a:t>i</a:t>
            </a:r>
            <a:r>
              <a:rPr lang="en-US" sz="2200" dirty="0" smtClean="0"/>
              <a:t>-clicker needs to be registered with your name.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/>
              <a:t>If you have already registered your </a:t>
            </a:r>
            <a:r>
              <a:rPr lang="en-US" sz="2200" dirty="0" err="1" smtClean="0"/>
              <a:t>i</a:t>
            </a:r>
            <a:r>
              <a:rPr lang="en-US" sz="2200" dirty="0" smtClean="0"/>
              <a:t>-clicker on the web for a different class, then you do not need to register again.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/>
              <a:t>Register your name as it appears in your UNM </a:t>
            </a:r>
            <a:r>
              <a:rPr lang="en-US" sz="2200" dirty="0" err="1" smtClean="0"/>
              <a:t>NetID</a:t>
            </a:r>
            <a:r>
              <a:rPr lang="en-US" sz="2200" dirty="0" smtClean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/>
              <a:t>One </a:t>
            </a:r>
            <a:r>
              <a:rPr lang="en-US" sz="2200" dirty="0" err="1" smtClean="0"/>
              <a:t>i</a:t>
            </a:r>
            <a:r>
              <a:rPr lang="en-US" sz="2200" dirty="0" smtClean="0"/>
              <a:t>-clicker can be registered to more then one person (as long as no two of them are in the same </a:t>
            </a:r>
            <a:r>
              <a:rPr lang="en-US" sz="2200" dirty="0" err="1" smtClean="0"/>
              <a:t>i</a:t>
            </a:r>
            <a:r>
              <a:rPr lang="en-US" sz="2200" dirty="0" smtClean="0"/>
              <a:t>-clicker class at the same time).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Work together – help each other – discuss before answering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14300"/>
            <a:ext cx="3802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513" y="114300"/>
            <a:ext cx="1546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5181A-B1D5-4B22-A9CB-6BE5C8D77976}" type="slidenum">
              <a:rPr lang="en-US"/>
              <a:pPr/>
              <a:t>21</a:t>
            </a:fld>
            <a:endParaRPr lang="en-US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http://www.iclicker.com/registration/</a:t>
            </a:r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4103" name="Group 22"/>
          <p:cNvGrpSpPr>
            <a:grpSpLocks/>
          </p:cNvGrpSpPr>
          <p:nvPr/>
        </p:nvGrpSpPr>
        <p:grpSpPr bwMode="auto">
          <a:xfrm>
            <a:off x="657225" y="2752725"/>
            <a:ext cx="1539875" cy="3651250"/>
            <a:chOff x="4896" y="830"/>
            <a:chExt cx="750" cy="2067"/>
          </a:xfrm>
        </p:grpSpPr>
        <p:pic>
          <p:nvPicPr>
            <p:cNvPr id="41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96" y="830"/>
              <a:ext cx="750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Oval 5"/>
            <p:cNvSpPr>
              <a:spLocks noChangeArrowheads="1"/>
            </p:cNvSpPr>
            <p:nvPr/>
          </p:nvSpPr>
          <p:spPr bwMode="auto">
            <a:xfrm>
              <a:off x="4932" y="2352"/>
              <a:ext cx="396" cy="192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4" name="Picture 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5425" y="3148013"/>
            <a:ext cx="857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iclicker_header_02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198438"/>
            <a:ext cx="59642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1"/>
          <p:cNvGraphicFramePr>
            <a:graphicFrameLocks noChangeAspect="1"/>
          </p:cNvGraphicFramePr>
          <p:nvPr/>
        </p:nvGraphicFramePr>
        <p:xfrm>
          <a:off x="3962400" y="1736725"/>
          <a:ext cx="4381500" cy="4597400"/>
        </p:xfrm>
        <a:graphic>
          <a:graphicData uri="http://schemas.openxmlformats.org/presentationml/2006/ole">
            <p:oleObj spid="_x0000_s4098" name="Image" r:id="rId7" imgW="4380952" imgH="4596825" progId="">
              <p:embed/>
            </p:oleObj>
          </a:graphicData>
        </a:graphic>
      </p:graphicFrame>
      <p:sp>
        <p:nvSpPr>
          <p:cNvPr id="4107" name="Text Box 24"/>
          <p:cNvSpPr txBox="1">
            <a:spLocks noChangeArrowheads="1"/>
          </p:cNvSpPr>
          <p:nvPr/>
        </p:nvSpPr>
        <p:spPr bwMode="auto">
          <a:xfrm>
            <a:off x="2159000" y="1909763"/>
            <a:ext cx="2093913" cy="758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UNM </a:t>
            </a:r>
            <a:r>
              <a:rPr lang="en-US" sz="2000" dirty="0" err="1"/>
              <a:t>NetID</a:t>
            </a:r>
            <a:endParaRPr lang="en-US" sz="2000" dirty="0"/>
          </a:p>
          <a:p>
            <a:pPr algn="ctr"/>
            <a:r>
              <a:rPr lang="en-US" sz="2000" dirty="0"/>
              <a:t>(no @</a:t>
            </a:r>
            <a:r>
              <a:rPr lang="en-US" sz="2000" dirty="0" err="1"/>
              <a:t>unm,edu</a:t>
            </a:r>
            <a:r>
              <a:rPr lang="en-US" sz="2000" dirty="0"/>
              <a:t>)</a:t>
            </a:r>
          </a:p>
        </p:txBody>
      </p:sp>
      <p:sp>
        <p:nvSpPr>
          <p:cNvPr id="4108" name="Line 26"/>
          <p:cNvSpPr>
            <a:spLocks noChangeShapeType="1"/>
          </p:cNvSpPr>
          <p:nvPr/>
        </p:nvSpPr>
        <p:spPr bwMode="auto">
          <a:xfrm>
            <a:off x="3144838" y="2682875"/>
            <a:ext cx="1404937" cy="8651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9" name="Object 20"/>
          <p:cNvGraphicFramePr>
            <a:graphicFrameLocks noChangeAspect="1"/>
          </p:cNvGraphicFramePr>
          <p:nvPr/>
        </p:nvGraphicFramePr>
        <p:xfrm>
          <a:off x="8118475" y="1763713"/>
          <a:ext cx="600075" cy="4478337"/>
        </p:xfrm>
        <a:graphic>
          <a:graphicData uri="http://schemas.openxmlformats.org/presentationml/2006/ole">
            <p:oleObj spid="_x0000_s4099" name="Image" r:id="rId8" imgW="596615" imgH="4457143" progId="">
              <p:embed/>
            </p:oleObj>
          </a:graphicData>
        </a:graphic>
      </p:graphicFrame>
      <p:pic>
        <p:nvPicPr>
          <p:cNvPr id="4109" name="Picture 27" descr="j0432538"/>
          <p:cNvPicPr>
            <a:picLocks noChangeAspect="1" noChangeArrowheads="1"/>
          </p:cNvPicPr>
          <p:nvPr/>
        </p:nvPicPr>
        <p:blipFill>
          <a:blip r:embed="rId9" cstate="print">
            <a:lum bright="34000"/>
          </a:blip>
          <a:srcRect/>
          <a:stretch>
            <a:fillRect/>
          </a:stretch>
        </p:blipFill>
        <p:spPr bwMode="auto">
          <a:xfrm>
            <a:off x="5967413" y="2701925"/>
            <a:ext cx="1450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28"/>
          <p:cNvSpPr txBox="1">
            <a:spLocks noChangeArrowheads="1"/>
          </p:cNvSpPr>
          <p:nvPr/>
        </p:nvSpPr>
        <p:spPr bwMode="auto">
          <a:xfrm>
            <a:off x="5386388" y="3094038"/>
            <a:ext cx="2622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NOT Student ID: i.e. 100838716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5045" y="3609000"/>
            <a:ext cx="24501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 digit Hexadecimal number: Only decimal digits 0-9 and letters A-F.</a:t>
            </a:r>
            <a:endParaRPr lang="en-US" sz="2000" dirty="0"/>
          </a:p>
        </p:txBody>
      </p:sp>
      <p:sp>
        <p:nvSpPr>
          <p:cNvPr id="4106" name="Line 6"/>
          <p:cNvSpPr>
            <a:spLocks noChangeShapeType="1"/>
          </p:cNvSpPr>
          <p:nvPr/>
        </p:nvSpPr>
        <p:spPr bwMode="auto">
          <a:xfrm flipV="1">
            <a:off x="1544638" y="4195763"/>
            <a:ext cx="3122612" cy="13731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2FC5B7-C6B1-4C4E-916D-75C8405F4A0E}" type="slidenum">
              <a:rPr lang="en-US"/>
              <a:pPr/>
              <a:t>22</a:t>
            </a:fld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295400"/>
            <a:ext cx="8210550" cy="4835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33CC"/>
                </a:solidFill>
              </a:rPr>
              <a:t>Quiz Question #1: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33CC"/>
                </a:solidFill>
              </a:rPr>
              <a:t>	Do you have your i-clicker?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a) Yes – I am ready to go.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b) I bought one from the bookstore, but forgot it.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c) My dog ate it.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d) No – I did not get one yet.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e) What is an i-clicker anyway?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14300"/>
            <a:ext cx="3802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513" y="114300"/>
            <a:ext cx="1546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DC9A8-4376-426B-A302-1E71DDF425BE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811213" y="1403350"/>
          <a:ext cx="7094537" cy="2116138"/>
        </p:xfrm>
        <a:graphic>
          <a:graphicData uri="http://schemas.openxmlformats.org/presentationml/2006/ole">
            <p:oleObj spid="_x0000_s5122" name="Image" r:id="rId3" imgW="7580952" imgH="2260317" progId="">
              <p:embed/>
            </p:oleObj>
          </a:graphicData>
        </a:graphic>
      </p:graphicFrame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i-clicker Registration Quiz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3567113"/>
            <a:ext cx="7981950" cy="2890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0033CC"/>
                </a:solidFill>
              </a:rPr>
              <a:t>When I login on "my UNM", the screen says “Welcome Joseph Wood”. Therefore, when I register my i-clicker, I use the name: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a) Joe Wood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b) Joey Wood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c) Joseph Wood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d) Rocko Wood (I like my middle name better)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e) Joseph Losavio (Losavio is my mother's maiden name, and she has taken better care of me than has my dad.)</a:t>
            </a:r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V="1">
            <a:off x="4629150" y="2695575"/>
            <a:ext cx="3848100" cy="95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8458200" y="2695575"/>
            <a:ext cx="9525" cy="981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A0985-A847-467B-812A-A49E8FEEE400}" type="slidenum">
              <a:rPr lang="en-US"/>
              <a:pPr/>
              <a:t>24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220075" cy="52927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33CC"/>
                </a:solidFill>
              </a:rPr>
              <a:t>	How many 3½-inch HD 1.44 MB floppy disks are required to hold the information that can be stored on a single 1 GB USB Flash Drive?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	a) About 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	b) About 10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	c) About 50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	d) About 100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	e) About 700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0" y="2789238"/>
            <a:ext cx="223996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3362325"/>
            <a:ext cx="150653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5140325" y="48339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1.44 MB Floppy</a:t>
            </a: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7134225" y="4829175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 GB Flash</a:t>
            </a: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847725" y="333375"/>
            <a:ext cx="5543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996633"/>
                </a:solidFill>
              </a:rPr>
              <a:t>Practice Question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25A89-6081-4574-9B5A-08926417A4E3}" type="slidenum">
              <a:rPr lang="en-US"/>
              <a:pPr/>
              <a:t>25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Answer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3884613"/>
            <a:ext cx="7772400" cy="203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1,024,000,000/1,440,000 = 1,024/1.440	= 711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1,024 MB       / 1.44 MB           		= 711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1,000,000,000/1,440,000 = 1,000/1.440	= 694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1246188"/>
            <a:ext cx="1890712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5" y="13430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1323975" y="2947988"/>
            <a:ext cx="2828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 1.44 MB Floppy holds 1,440,000 bytes</a:t>
            </a:r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5200650" y="2514600"/>
            <a:ext cx="3171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A 1 GB Flash Drive holds 1,024,000,000 bytes</a:t>
            </a:r>
          </a:p>
          <a:p>
            <a:pPr algn="ctr"/>
            <a:r>
              <a:rPr lang="en-US" sz="2000"/>
              <a:t>or 1,024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B8475D-7F2B-4355-87B6-E546D9A6CF1F}" type="slidenum">
              <a:rPr lang="en-US"/>
              <a:pPr/>
              <a:t>26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Loner i-clickers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v-SE" sz="3200" dirty="0" smtClean="0"/>
              <a:t>E-mail </a:t>
            </a:r>
            <a:r>
              <a:rPr lang="en-US" sz="3200" dirty="0" smtClean="0"/>
              <a:t>Moe </a:t>
            </a:r>
            <a:r>
              <a:rPr lang="en-US" sz="3200" dirty="0" err="1" smtClean="0"/>
              <a:t>Alshammari</a:t>
            </a:r>
            <a:r>
              <a:rPr lang="en-US" sz="3200" dirty="0" smtClean="0"/>
              <a:t> on same day you take the quiz.</a:t>
            </a:r>
          </a:p>
          <a:p>
            <a:pPr eaLnBrk="1" hangingPunct="1">
              <a:buNone/>
            </a:pPr>
            <a:r>
              <a:rPr lang="en-US" sz="3200" dirty="0" smtClean="0"/>
              <a:t>           </a:t>
            </a:r>
            <a:r>
              <a:rPr lang="en-US" sz="3200" u="sng" dirty="0" smtClean="0">
                <a:solidFill>
                  <a:srgbClr val="0070C0"/>
                </a:solidFill>
              </a:rPr>
              <a:t>malshamm@unm.edu</a:t>
            </a:r>
            <a:endParaRPr lang="it-IT" sz="3200" u="sng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r>
              <a:rPr lang="it-IT" sz="3200" b="1" dirty="0" smtClean="0">
                <a:solidFill>
                  <a:srgbClr val="996633"/>
                </a:solidFill>
              </a:rPr>
              <a:t>Subject: </a:t>
            </a:r>
            <a:r>
              <a:rPr lang="it-IT" sz="3200" dirty="0" smtClean="0"/>
              <a:t>CS-150: borrowed i-clicker</a:t>
            </a:r>
          </a:p>
          <a:p>
            <a:pPr eaLnBrk="1" hangingPunct="1">
              <a:buNone/>
            </a:pPr>
            <a:r>
              <a:rPr lang="it-IT" sz="3200" b="1" dirty="0" smtClean="0">
                <a:solidFill>
                  <a:srgbClr val="996633"/>
                </a:solidFill>
              </a:rPr>
              <a:t>Body:</a:t>
            </a:r>
            <a:endParaRPr lang="it-IT" sz="3200" dirty="0" smtClean="0"/>
          </a:p>
          <a:p>
            <a:pPr lvl="1" eaLnBrk="1" hangingPunct="1"/>
            <a:r>
              <a:rPr lang="it-IT" sz="3000" dirty="0" smtClean="0"/>
              <a:t>Animale name (owl, tiger, snake, ...).</a:t>
            </a:r>
          </a:p>
          <a:p>
            <a:pPr lvl="1" eaLnBrk="1" hangingPunct="1"/>
            <a:r>
              <a:rPr lang="it-IT" sz="3000" dirty="0" smtClean="0"/>
              <a:t>Date of Quiz,</a:t>
            </a:r>
          </a:p>
          <a:p>
            <a:pPr lvl="1" eaLnBrk="1" hangingPunct="1"/>
            <a:r>
              <a:rPr lang="it-IT" sz="3000" dirty="0" smtClean="0"/>
              <a:t>Your name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197FD0-C2E6-4FDF-A18B-E38512978D36}" type="slidenum">
              <a:rPr lang="en-US"/>
              <a:pPr/>
              <a:t>27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spcBef>
                <a:spcPct val="45000"/>
              </a:spcBef>
            </a:pPr>
            <a:r>
              <a:rPr lang="en-US" dirty="0" smtClean="0"/>
              <a:t>There will be two exams.</a:t>
            </a:r>
          </a:p>
          <a:p>
            <a:pPr marL="533400" indent="-533400" eaLnBrk="1" hangingPunct="1">
              <a:spcBef>
                <a:spcPct val="45000"/>
              </a:spcBef>
            </a:pPr>
            <a:r>
              <a:rPr lang="en-US" dirty="0" smtClean="0"/>
              <a:t>All </a:t>
            </a:r>
            <a:r>
              <a:rPr lang="en-US" dirty="0" smtClean="0"/>
              <a:t>two exams </a:t>
            </a:r>
            <a:r>
              <a:rPr lang="en-US" dirty="0" smtClean="0"/>
              <a:t>are practical exams: they will be mini-labs administered on computers during your regularly scheduled lab time (50 minutes in length). </a:t>
            </a:r>
          </a:p>
          <a:p>
            <a:pPr marL="533400" indent="-533400" eaLnBrk="1" hangingPunct="1">
              <a:spcBef>
                <a:spcPct val="45000"/>
              </a:spcBef>
            </a:pPr>
            <a:r>
              <a:rPr lang="en-US" dirty="0" smtClean="0"/>
              <a:t>Grade Components:</a:t>
            </a:r>
          </a:p>
          <a:p>
            <a:pPr marL="952500" lvl="1" indent="-495300" eaLnBrk="1" hangingPunct="1"/>
            <a:r>
              <a:rPr lang="en-US" dirty="0" smtClean="0"/>
              <a:t>Labs (12): 45%</a:t>
            </a:r>
          </a:p>
          <a:p>
            <a:pPr marL="952500" lvl="1" indent="-495300" eaLnBrk="1" hangingPunct="1"/>
            <a:r>
              <a:rPr lang="en-US" dirty="0" smtClean="0"/>
              <a:t>Quizzes (lecture attendance, ~15): 10%</a:t>
            </a:r>
          </a:p>
          <a:p>
            <a:pPr marL="952500" lvl="1" indent="-495300" eaLnBrk="1" hangingPunct="1"/>
            <a:r>
              <a:rPr lang="en-US" dirty="0" smtClean="0"/>
              <a:t>Exams (2): 45%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8FD288-412C-485C-9BBF-1EEF334B9977}" type="slidenum">
              <a:rPr lang="en-US"/>
              <a:pPr/>
              <a:t>28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Assignments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236133"/>
            <a:ext cx="8153400" cy="5393267"/>
          </a:xfrm>
        </p:spPr>
        <p:txBody>
          <a:bodyPr/>
          <a:lstStyle/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Lab assignments are posted on WebCT each Monday morning. 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Generally, each lab is due by midnight of the following </a:t>
            </a:r>
            <a:r>
              <a:rPr lang="en-US" sz="2200" dirty="0" smtClean="0">
                <a:solidFill>
                  <a:srgbClr val="002060"/>
                </a:solidFill>
              </a:rPr>
              <a:t>Sunday (11:59PM actually).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To receive credit for a lab, it must be submitted into WebCT.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C00000"/>
                </a:solidFill>
              </a:rPr>
              <a:t>The WebCT date stamp is the only date used to determine lateness.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A penalty of FIVE POINTS PER DAY will be levied on late assignments. 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Every student is given a 100 point late buffer.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Labs more than four weeks late will not be accepted - even for medical excuses.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AA27B6-9A8A-4C13-AB88-DA77B1A0B77A}" type="slidenum">
              <a:rPr lang="en-US"/>
              <a:pPr/>
              <a:t>29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Attendance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133" y="1117600"/>
            <a:ext cx="8195733" cy="5537199"/>
          </a:xfrm>
        </p:spPr>
        <p:txBody>
          <a:bodyPr/>
          <a:lstStyle/>
          <a:p>
            <a:pPr marL="548640" indent="-533400" eaLnBrk="1" hangingPunct="1">
              <a:spcBef>
                <a:spcPts val="600"/>
              </a:spcBef>
              <a:buFont typeface="Wingdings" pitchFamily="2" charset="2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Lab attendance is MANDATORY. </a:t>
            </a:r>
          </a:p>
          <a:p>
            <a:pPr marL="548640" indent="-533400" eaLnBrk="1" hangingPunct="1">
              <a:spcBef>
                <a:spcPts val="600"/>
              </a:spcBef>
              <a:buFont typeface="Wingdings" pitchFamily="2" charset="2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If you are absent, leave early or arrive more than ten minutes late, then you will be marked as absent. </a:t>
            </a:r>
          </a:p>
          <a:p>
            <a:pPr marL="548640" indent="-533400" eaLnBrk="1" hangingPunct="1">
              <a:spcBef>
                <a:spcPts val="600"/>
              </a:spcBef>
              <a:buFont typeface="Wingdings" pitchFamily="2" charset="2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If you need to miss a lab (sick, required sports travel, ...), then make prior arrangements to attend lab at another time during the same week. </a:t>
            </a:r>
          </a:p>
          <a:p>
            <a:pPr marL="548640" indent="-533400" eaLnBrk="1" hangingPunct="1">
              <a:spcBef>
                <a:spcPts val="600"/>
              </a:spcBef>
              <a:buFont typeface="Wingdings" pitchFamily="2" charset="2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To attend a different lab class, both your lab instructor and the instructor of the lab you want to attend must give consent.</a:t>
            </a:r>
          </a:p>
          <a:p>
            <a:pPr marL="548640" indent="-533400" eaLnBrk="1" hangingPunct="1">
              <a:spcBef>
                <a:spcPts val="600"/>
              </a:spcBef>
              <a:buFont typeface="Wingdings" pitchFamily="2" charset="2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Each student is allowed </a:t>
            </a:r>
            <a:r>
              <a:rPr lang="en-US" sz="1800" b="1" dirty="0" smtClean="0">
                <a:solidFill>
                  <a:srgbClr val="000000"/>
                </a:solidFill>
              </a:rPr>
              <a:t>two</a:t>
            </a:r>
            <a:r>
              <a:rPr lang="en-US" sz="1800" dirty="0" smtClean="0">
                <a:solidFill>
                  <a:srgbClr val="000000"/>
                </a:solidFill>
              </a:rPr>
              <a:t> other times during the semester when a lab may be submitted without having attended the associated lab class. </a:t>
            </a:r>
          </a:p>
          <a:p>
            <a:pPr marL="548640" indent="-533400" eaLnBrk="1" hangingPunct="1">
              <a:spcBef>
                <a:spcPts val="600"/>
              </a:spcBef>
              <a:buFont typeface="Wingdings" pitchFamily="2" charset="2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Once a student has missed two lab classes beyond the first week, any other missed lab class WILL RESULT IN ZERO CREDIT for the associated assignment. </a:t>
            </a:r>
          </a:p>
          <a:p>
            <a:pPr marL="548640" indent="-533400" eaLnBrk="1" hangingPunct="1">
              <a:spcBef>
                <a:spcPts val="600"/>
              </a:spcBef>
              <a:buFont typeface="Wingdings" pitchFamily="2" charset="2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You must attend one of the labs during the week of an assignment to receive credit for it (beyond the first and after you have used your two absences)</a:t>
            </a:r>
          </a:p>
          <a:p>
            <a:pPr marL="548640" indent="-533400" eaLnBrk="1" hangingPunct="1">
              <a:spcBef>
                <a:spcPts val="600"/>
              </a:spcBef>
              <a:buFont typeface="Wingdings" pitchFamily="2" charset="2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This same limit applies to students who register late, students who have medical absences, and students called on military duty.</a:t>
            </a:r>
          </a:p>
          <a:p>
            <a:pPr marL="533400" indent="-533400" eaLnBrk="1" hangingPunct="1">
              <a:spcBef>
                <a:spcPct val="35000"/>
              </a:spcBef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533400" indent="-533400" eaLnBrk="1" hangingPunct="1">
              <a:spcBef>
                <a:spcPct val="35000"/>
              </a:spcBef>
              <a:buFont typeface="Wingdings" pitchFamily="2" charset="2"/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F9D077-7883-4579-81B3-B5C7BEECE86C}" type="slidenum">
              <a:rPr lang="en-US"/>
              <a:pPr/>
              <a:t>3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77813"/>
            <a:ext cx="8101013" cy="712787"/>
          </a:xfrm>
        </p:spPr>
        <p:txBody>
          <a:bodyPr/>
          <a:lstStyle/>
          <a:p>
            <a:pPr eaLnBrk="1" hangingPunct="1"/>
            <a:r>
              <a:rPr lang="en-US" sz="3200" smtClean="0"/>
              <a:t>Goal 1: Knowledge Base of Technologies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295400"/>
            <a:ext cx="7854950" cy="5227638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Develop a knowledge base of current computer technologies:</a:t>
            </a:r>
          </a:p>
          <a:p>
            <a:pPr marL="952500" lvl="1" indent="-495300" eaLnBrk="1" hangingPunct="1"/>
            <a:r>
              <a:rPr lang="en-US" sz="2800" dirty="0" smtClean="0"/>
              <a:t>Computer Security, </a:t>
            </a:r>
          </a:p>
          <a:p>
            <a:pPr marL="952500" lvl="1" indent="-495300" eaLnBrk="1" hangingPunct="1"/>
            <a:r>
              <a:rPr lang="en-US" sz="2800" dirty="0" smtClean="0"/>
              <a:t>Computer Privacy, </a:t>
            </a:r>
          </a:p>
          <a:p>
            <a:pPr marL="952500" lvl="1" indent="-495300" eaLnBrk="1" hangingPunct="1"/>
            <a:r>
              <a:rPr lang="en-US" sz="2800" dirty="0" smtClean="0"/>
              <a:t>Computer Ethics,</a:t>
            </a:r>
          </a:p>
          <a:p>
            <a:pPr marL="952500" lvl="1" indent="-495300" eaLnBrk="1" hangingPunct="1"/>
            <a:r>
              <a:rPr lang="en-US" sz="2800" dirty="0" smtClean="0"/>
              <a:t>Digital Media Copyrights, </a:t>
            </a:r>
          </a:p>
          <a:p>
            <a:pPr marL="952500" lvl="1" indent="-495300" eaLnBrk="1" hangingPunct="1"/>
            <a:r>
              <a:rPr lang="en-US" sz="2800" dirty="0" smtClean="0"/>
              <a:t>Database Systems, </a:t>
            </a:r>
          </a:p>
          <a:p>
            <a:pPr marL="952500" lvl="1" indent="-495300" eaLnBrk="1" hangingPunct="1"/>
            <a:r>
              <a:rPr lang="en-US" sz="2800" dirty="0" smtClean="0"/>
              <a:t>Data Protection and Recovery Systems, </a:t>
            </a:r>
          </a:p>
          <a:p>
            <a:pPr marL="952500" lvl="1" indent="-495300" eaLnBrk="1" hangingPunct="1"/>
            <a:r>
              <a:rPr lang="en-US" sz="2800" dirty="0" smtClean="0"/>
              <a:t>Automation Systems, and </a:t>
            </a:r>
          </a:p>
          <a:p>
            <a:pPr marL="952500" lvl="1" indent="-495300" eaLnBrk="1" hangingPunct="1"/>
            <a:r>
              <a:rPr lang="en-US" sz="2800" dirty="0" smtClean="0"/>
              <a:t>Expert Systems.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D239B-025F-42F3-BF0D-2888AF4BB9C6}" type="slidenum">
              <a:rPr lang="en-US"/>
              <a:pPr/>
              <a:t>30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277813"/>
            <a:ext cx="8247062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CS-150 Performance: Spring 2010</a:t>
            </a: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985" y="2449512"/>
            <a:ext cx="6626841" cy="399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39775" y="1223963"/>
            <a:ext cx="75898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</a:pPr>
            <a:r>
              <a:rPr lang="en-US" sz="2400" dirty="0"/>
              <a:t>ANDERSON SCHOOLS OF MANAGEMENT require a minimum grade of “C” and an overall cumulative grade point average of 2.5 on all required pre-admission course work.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66069" y="2945493"/>
            <a:ext cx="231661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CS-150 Spring </a:t>
            </a:r>
            <a:r>
              <a:rPr lang="en-US" sz="2400" dirty="0" smtClean="0"/>
              <a:t>2010 </a:t>
            </a:r>
            <a:r>
              <a:rPr lang="en-US" sz="2400" dirty="0"/>
              <a:t>Final </a:t>
            </a:r>
            <a:r>
              <a:rPr lang="en-US" sz="2400" dirty="0" smtClean="0"/>
              <a:t>Grades </a:t>
            </a:r>
            <a:r>
              <a:rPr lang="en-US" sz="2400" dirty="0"/>
              <a:t>of students enrolled after first 6 weeks.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Total </a:t>
            </a:r>
            <a:r>
              <a:rPr lang="en-US" sz="2400" dirty="0" smtClean="0"/>
              <a:t>= 266 students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E1483B-8918-47DA-B5A4-56DCBC0206A1}" type="slidenum">
              <a:rPr lang="en-US"/>
              <a:pPr/>
              <a:t>31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Honesty </a:t>
            </a:r>
          </a:p>
        </p:txBody>
      </p:sp>
      <p:sp>
        <p:nvSpPr>
          <p:cNvPr id="28677" name="Rectangle 334"/>
          <p:cNvSpPr>
            <a:spLocks noGrp="1" noChangeArrowheads="1"/>
          </p:cNvSpPr>
          <p:nvPr>
            <p:ph type="body" idx="1"/>
          </p:nvPr>
        </p:nvSpPr>
        <p:spPr>
          <a:xfrm>
            <a:off x="857250" y="1295400"/>
            <a:ext cx="7829550" cy="5207000"/>
          </a:xfrm>
          <a:noFill/>
        </p:spPr>
        <p:txBody>
          <a:bodyPr/>
          <a:lstStyle/>
          <a:p>
            <a:pPr marL="533400" indent="-533400" eaLnBrk="1" hangingPunct="1">
              <a:spcBef>
                <a:spcPct val="35000"/>
              </a:spcBef>
            </a:pPr>
            <a:r>
              <a:rPr lang="en-US" sz="2400" dirty="0" smtClean="0"/>
              <a:t>Students are encouraged to help each other on labs through personal interaction and through the </a:t>
            </a:r>
            <a:r>
              <a:rPr lang="en-US" sz="2400" dirty="0" err="1" smtClean="0"/>
              <a:t>WebCT</a:t>
            </a:r>
            <a:r>
              <a:rPr lang="en-US" sz="2400" dirty="0" smtClean="0"/>
              <a:t> blogs. </a:t>
            </a:r>
          </a:p>
          <a:p>
            <a:pPr marL="533400" indent="-533400" eaLnBrk="1" hangingPunct="1">
              <a:spcBef>
                <a:spcPct val="35000"/>
              </a:spcBef>
            </a:pPr>
            <a:r>
              <a:rPr lang="en-US" sz="2400" dirty="0" smtClean="0"/>
              <a:t>There is, however, a difference between helping and cheating. </a:t>
            </a:r>
            <a:r>
              <a:rPr lang="en-US" sz="2400" dirty="0" smtClean="0">
                <a:solidFill>
                  <a:srgbClr val="C00000"/>
                </a:solidFill>
              </a:rPr>
              <a:t>Cheating includes:</a:t>
            </a:r>
          </a:p>
          <a:p>
            <a:pPr marL="952500" lvl="1" indent="-495300" eaLnBrk="1" hangingPunct="1">
              <a:spcBef>
                <a:spcPct val="35000"/>
              </a:spcBef>
              <a:buClr>
                <a:srgbClr val="808080"/>
              </a:buClr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Copying another person’s work, </a:t>
            </a:r>
          </a:p>
          <a:p>
            <a:pPr marL="952500" lvl="1" indent="-495300" eaLnBrk="1" hangingPunct="1">
              <a:spcBef>
                <a:spcPct val="35000"/>
              </a:spcBef>
              <a:buClr>
                <a:srgbClr val="808080"/>
              </a:buClr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E-mailing or giving an electronic version of your work to anyone other than a course instructor. </a:t>
            </a:r>
          </a:p>
          <a:p>
            <a:pPr marL="952500" lvl="1" indent="-495300" eaLnBrk="1" hangingPunct="1">
              <a:spcBef>
                <a:spcPct val="35000"/>
              </a:spcBef>
              <a:buClr>
                <a:srgbClr val="808080"/>
              </a:buClr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Leaving an electronic version of your work on a campus computer.</a:t>
            </a:r>
          </a:p>
          <a:p>
            <a:pPr marL="952500" lvl="1" indent="-495300" eaLnBrk="1" hangingPunct="1">
              <a:spcBef>
                <a:spcPct val="35000"/>
              </a:spcBef>
              <a:buClr>
                <a:srgbClr val="808080"/>
              </a:buClr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Having another person complete any portion of your work. </a:t>
            </a:r>
          </a:p>
        </p:txBody>
      </p:sp>
      <p:pic>
        <p:nvPicPr>
          <p:cNvPr id="28678" name="Picture 337" descr="j0434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96" y="4588404"/>
            <a:ext cx="82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5DF251-5FF5-43A0-A0E6-3194041FD5FB}" type="slidenum">
              <a:rPr lang="en-US"/>
              <a:pPr/>
              <a:t>32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Save, Save As, and Multiple Media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95400"/>
            <a:ext cx="4800600" cy="1958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996633"/>
                </a:solidFill>
              </a:rPr>
              <a:t>Three things are certain: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996633"/>
                </a:solidFill>
              </a:rPr>
              <a:t>Birth, Death, and Lost Data.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996633"/>
                </a:solidFill>
              </a:rPr>
              <a:t>Guess which has occurred.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996633"/>
                </a:solidFill>
              </a:rPr>
              <a:t>-- </a:t>
            </a:r>
            <a:r>
              <a:rPr lang="en-US" sz="2000" dirty="0" smtClean="0">
                <a:solidFill>
                  <a:srgbClr val="996633"/>
                </a:solidFill>
              </a:rPr>
              <a:t>Error Message by David Dixon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866775" y="3390900"/>
            <a:ext cx="80676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buFontTx/>
              <a:buAutoNum type="arabicPeriod"/>
            </a:pPr>
            <a:r>
              <a:rPr lang="en-US" sz="2400">
                <a:solidFill>
                  <a:srgbClr val="0033CC"/>
                </a:solidFill>
              </a:rPr>
              <a:t>Save often.</a:t>
            </a:r>
          </a:p>
          <a:p>
            <a:pPr marL="342900" indent="-342900">
              <a:spcBef>
                <a:spcPct val="30000"/>
              </a:spcBef>
              <a:buFontTx/>
              <a:buAutoNum type="arabicPeriod"/>
            </a:pPr>
            <a:r>
              <a:rPr lang="en-US" sz="2400">
                <a:solidFill>
                  <a:srgbClr val="0033CC"/>
                </a:solidFill>
              </a:rPr>
              <a:t>Use “</a:t>
            </a:r>
            <a:r>
              <a:rPr lang="en-US" sz="2400" i="1">
                <a:solidFill>
                  <a:srgbClr val="0033CC"/>
                </a:solidFill>
              </a:rPr>
              <a:t>Save As...</a:t>
            </a:r>
            <a:r>
              <a:rPr lang="en-US" sz="2400">
                <a:solidFill>
                  <a:srgbClr val="0033CC"/>
                </a:solidFill>
              </a:rPr>
              <a:t>” to save progressive versions with different names.</a:t>
            </a:r>
          </a:p>
          <a:p>
            <a:pPr marL="342900" indent="-342900">
              <a:spcBef>
                <a:spcPct val="30000"/>
              </a:spcBef>
              <a:buFontTx/>
              <a:buAutoNum type="arabicPeriod"/>
            </a:pPr>
            <a:r>
              <a:rPr lang="en-US" sz="2400">
                <a:solidFill>
                  <a:srgbClr val="0033CC"/>
                </a:solidFill>
              </a:rPr>
              <a:t>Save on more than one media:</a:t>
            </a:r>
          </a:p>
          <a:p>
            <a:pPr marL="800100" lvl="1" indent="-342900">
              <a:spcBef>
                <a:spcPct val="30000"/>
              </a:spcBef>
              <a:buFontTx/>
              <a:buAutoNum type="alphaLcParenR"/>
            </a:pPr>
            <a:r>
              <a:rPr lang="en-US" sz="2200">
                <a:solidFill>
                  <a:srgbClr val="0033CC"/>
                </a:solidFill>
              </a:rPr>
              <a:t>Save on two flash drives.</a:t>
            </a:r>
          </a:p>
          <a:p>
            <a:pPr marL="800100" lvl="1" indent="-342900">
              <a:spcBef>
                <a:spcPct val="30000"/>
              </a:spcBef>
              <a:buFontTx/>
              <a:buAutoNum type="alphaLcParenR"/>
            </a:pPr>
            <a:r>
              <a:rPr lang="en-US" sz="2200">
                <a:solidFill>
                  <a:srgbClr val="0033CC"/>
                </a:solidFill>
              </a:rPr>
              <a:t>Copy Flash drive to home Hard Disk.</a:t>
            </a:r>
          </a:p>
          <a:p>
            <a:pPr marL="800100" lvl="1" indent="-342900">
              <a:spcBef>
                <a:spcPct val="30000"/>
              </a:spcBef>
              <a:buFontTx/>
              <a:buAutoNum type="alphaLcParenR"/>
            </a:pPr>
            <a:r>
              <a:rPr lang="en-US" sz="2200">
                <a:solidFill>
                  <a:srgbClr val="0033CC"/>
                </a:solidFill>
              </a:rPr>
              <a:t>Periodically, burn files on home hard disk to CD or DVD.</a:t>
            </a:r>
          </a:p>
        </p:txBody>
      </p:sp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525" y="1333500"/>
            <a:ext cx="32940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discussion forum on </a:t>
            </a:r>
            <a:r>
              <a:rPr lang="en-US" dirty="0" err="1" smtClean="0"/>
              <a:t>WebCT</a:t>
            </a:r>
            <a:r>
              <a:rPr lang="en-US" dirty="0" smtClean="0"/>
              <a:t> devoted to you.</a:t>
            </a:r>
          </a:p>
          <a:p>
            <a:r>
              <a:rPr lang="en-US" dirty="0" smtClean="0"/>
              <a:t>I am a Mac user but </a:t>
            </a:r>
            <a:r>
              <a:rPr lang="en-US" dirty="0" smtClean="0"/>
              <a:t>not an Office-user </a:t>
            </a:r>
            <a:r>
              <a:rPr lang="en-US" dirty="0" smtClean="0"/>
              <a:t>on Mac, </a:t>
            </a:r>
            <a:r>
              <a:rPr lang="en-US" dirty="0" smtClean="0"/>
              <a:t>the Mac forum is your best source of help.</a:t>
            </a:r>
            <a:endParaRPr lang="en-US" dirty="0" smtClean="0"/>
          </a:p>
          <a:p>
            <a:r>
              <a:rPr lang="en-US" dirty="0" smtClean="0"/>
              <a:t>This course is centered around using Microsoft Office 2003/2007 on Windows </a:t>
            </a:r>
          </a:p>
          <a:p>
            <a:r>
              <a:rPr lang="en-US" dirty="0" smtClean="0"/>
              <a:t>You should be able to complete all assignments using Microsoft Office 2008</a:t>
            </a:r>
          </a:p>
          <a:p>
            <a:r>
              <a:rPr lang="en-US" dirty="0" smtClean="0"/>
              <a:t>Put </a:t>
            </a:r>
            <a:r>
              <a:rPr lang="en-US" dirty="0" smtClean="0"/>
              <a:t>aside </a:t>
            </a:r>
            <a:r>
              <a:rPr lang="en-US" dirty="0" smtClean="0"/>
              <a:t>time to </a:t>
            </a:r>
            <a:r>
              <a:rPr lang="en-US" dirty="0" smtClean="0"/>
              <a:t>learn the differences, if only for the exams.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DE88-2758-40A0-957D-13C1B604909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EF3BEB-CE43-452E-B9A2-A352D072FD79}" type="slidenum">
              <a:rPr lang="en-US"/>
              <a:pPr/>
              <a:t>4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58150" cy="712787"/>
          </a:xfrm>
        </p:spPr>
        <p:txBody>
          <a:bodyPr/>
          <a:lstStyle/>
          <a:p>
            <a:pPr eaLnBrk="1" hangingPunct="1"/>
            <a:r>
              <a:rPr lang="en-US" sz="3200" smtClean="0"/>
              <a:t>Goal 2: Communications Applications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1295400"/>
            <a:ext cx="8142287" cy="53530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dirty="0" smtClean="0"/>
              <a:t>Develop competency with tools for Business Communications:</a:t>
            </a:r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sz="2800" dirty="0" smtClean="0"/>
              <a:t>Effective and Efficient use of e-mail.</a:t>
            </a:r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sz="2800" dirty="0" smtClean="0"/>
              <a:t>World-Wide-Web </a:t>
            </a:r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sz="2800" dirty="0" smtClean="0"/>
              <a:t>Microsoft Word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b="1" dirty="0" smtClean="0"/>
              <a:t>Microsoft Excel</a:t>
            </a:r>
          </a:p>
          <a:p>
            <a:pPr lvl="2" eaLnBrk="1" hangingPunct="1">
              <a:spcBef>
                <a:spcPct val="0"/>
              </a:spcBef>
              <a:spcAft>
                <a:spcPct val="40000"/>
              </a:spcAft>
              <a:buClr>
                <a:srgbClr val="996633"/>
              </a:buClr>
            </a:pPr>
            <a:r>
              <a:rPr lang="en-US" sz="2800" dirty="0" smtClean="0"/>
              <a:t>Apply a spreadsheet application to problem solving in a business context with both competence and confidence.</a:t>
            </a:r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sz="2800" dirty="0" smtClean="0"/>
              <a:t>Microsoft PowerPoint</a:t>
            </a:r>
          </a:p>
        </p:txBody>
      </p:sp>
      <p:pic>
        <p:nvPicPr>
          <p:cNvPr id="11270" name="Picture 6" descr="j0410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706938"/>
            <a:ext cx="11620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A59C9E-EF00-4030-9EEB-040E0899D066}" type="slidenum">
              <a:rPr lang="en-US"/>
              <a:pPr/>
              <a:t>5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Prerequisite Computer Skills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76288" y="1247775"/>
            <a:ext cx="6072187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35000"/>
              </a:spcBef>
              <a:buFont typeface="Arial" charset="0"/>
              <a:buChar char="■"/>
            </a:pPr>
            <a:r>
              <a:rPr lang="en-US" sz="2400"/>
              <a:t>Keyboard and mouse skills</a:t>
            </a:r>
          </a:p>
          <a:p>
            <a:pPr marL="341313" indent="-341313">
              <a:spcBef>
                <a:spcPct val="35000"/>
              </a:spcBef>
              <a:buFont typeface="Arial" charset="0"/>
              <a:buChar char="■"/>
            </a:pPr>
            <a:r>
              <a:rPr lang="en-US" sz="2400"/>
              <a:t>Being able to log into the computer, Send e-mail, </a:t>
            </a:r>
          </a:p>
          <a:p>
            <a:pPr marL="341313" indent="-341313">
              <a:spcBef>
                <a:spcPct val="35000"/>
              </a:spcBef>
              <a:buFont typeface="Arial" charset="0"/>
              <a:buChar char="■"/>
            </a:pPr>
            <a:r>
              <a:rPr lang="en-US" sz="2400"/>
              <a:t>Use WebCT, </a:t>
            </a:r>
          </a:p>
          <a:p>
            <a:pPr marL="341313" indent="-341313">
              <a:spcBef>
                <a:spcPct val="35000"/>
              </a:spcBef>
              <a:buFont typeface="Arial" charset="0"/>
              <a:buChar char="■"/>
            </a:pPr>
            <a:r>
              <a:rPr lang="en-US" sz="2400"/>
              <a:t>Search the Internet with a search engine such as Google, </a:t>
            </a:r>
          </a:p>
          <a:p>
            <a:pPr marL="341313" indent="-341313">
              <a:spcBef>
                <a:spcPct val="35000"/>
              </a:spcBef>
              <a:buFont typeface="Arial" charset="0"/>
              <a:buChar char="■"/>
            </a:pPr>
            <a:r>
              <a:rPr lang="en-US" sz="2400"/>
              <a:t>Navigate folder and file systems, </a:t>
            </a:r>
          </a:p>
          <a:p>
            <a:pPr marL="341313" indent="-341313">
              <a:spcBef>
                <a:spcPct val="35000"/>
              </a:spcBef>
              <a:buFont typeface="Arial" charset="0"/>
              <a:buChar char="■"/>
            </a:pPr>
            <a:r>
              <a:rPr lang="en-US" sz="2400"/>
              <a:t>Save files on a USB flash drive, </a:t>
            </a:r>
          </a:p>
          <a:p>
            <a:pPr marL="341313" indent="-341313">
              <a:spcBef>
                <a:spcPct val="35000"/>
              </a:spcBef>
              <a:buFont typeface="Arial" charset="0"/>
              <a:buChar char="■"/>
            </a:pPr>
            <a:r>
              <a:rPr lang="en-US" sz="2400"/>
              <a:t>Use the system clipboard for copy/paste operations, and</a:t>
            </a:r>
          </a:p>
          <a:p>
            <a:pPr marL="341313" indent="-341313">
              <a:spcBef>
                <a:spcPct val="35000"/>
              </a:spcBef>
              <a:buFont typeface="Arial" charset="0"/>
              <a:buChar char="■"/>
            </a:pPr>
            <a:r>
              <a:rPr lang="en-US" sz="2400"/>
              <a:t>Basic word processing skills.</a:t>
            </a:r>
          </a:p>
        </p:txBody>
      </p:sp>
      <p:pic>
        <p:nvPicPr>
          <p:cNvPr id="13318" name="Picture 7" descr="NetSer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1358900"/>
            <a:ext cx="2392363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22F887-2A10-4B5C-87F9-3896767F044B}" type="slidenum">
              <a:rPr lang="en-US"/>
              <a:pPr/>
              <a:t>6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UNM IT (Information Technologies)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0657" y="1295399"/>
            <a:ext cx="1953306" cy="4822371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Working together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Parish Library 24x7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Loner laptops at for 3 hr in building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16" y="1761916"/>
            <a:ext cx="5832830" cy="48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8458" y="1251857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http://it.unm.edu/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AB7-4287-4DC7-9BCA-F548E6702162}" type="slidenum">
              <a:rPr lang="en-US"/>
              <a:pPr/>
              <a:t>7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WebCT Login: </a:t>
            </a:r>
            <a:r>
              <a:rPr lang="en-US" dirty="0">
                <a:hlinkClick r:id="rId2"/>
              </a:rPr>
              <a:t>http://vista.unm.edu/</a:t>
            </a:r>
            <a:endParaRPr lang="en-US" dirty="0"/>
          </a:p>
        </p:txBody>
      </p:sp>
      <p:pic>
        <p:nvPicPr>
          <p:cNvPr id="108547" name="Picture 3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331" y="1326949"/>
            <a:ext cx="6942138" cy="51260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2046" y="1817225"/>
            <a:ext cx="1770926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Internet Browser: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Internet Explorer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Firefox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Safari,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...</a:t>
            </a:r>
          </a:p>
        </p:txBody>
      </p:sp>
      <p:cxnSp>
        <p:nvCxnSpPr>
          <p:cNvPr id="9" name="Shape 8"/>
          <p:cNvCxnSpPr>
            <a:stCxn id="7" idx="0"/>
          </p:cNvCxnSpPr>
          <p:nvPr/>
        </p:nvCxnSpPr>
        <p:spPr>
          <a:xfrm rot="5400000" flipH="1" flipV="1">
            <a:off x="1328195" y="1166149"/>
            <a:ext cx="370390" cy="931762"/>
          </a:xfrm>
          <a:prstGeom prst="curvedConnector2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70567" y="6217535"/>
            <a:ext cx="177092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UNM </a:t>
            </a:r>
            <a:r>
              <a:rPr lang="en-US" sz="2400" dirty="0" err="1" smtClean="0"/>
              <a:t>NetID</a:t>
            </a:r>
            <a:r>
              <a:rPr lang="en-US" sz="2400" dirty="0" smtClean="0"/>
              <a:t> </a:t>
            </a:r>
          </a:p>
        </p:txBody>
      </p:sp>
      <p:cxnSp>
        <p:nvCxnSpPr>
          <p:cNvPr id="26" name="Shape 25"/>
          <p:cNvCxnSpPr>
            <a:stCxn id="10" idx="3"/>
          </p:cNvCxnSpPr>
          <p:nvPr/>
        </p:nvCxnSpPr>
        <p:spPr>
          <a:xfrm flipV="1">
            <a:off x="4041493" y="5937813"/>
            <a:ext cx="912472" cy="510555"/>
          </a:xfrm>
          <a:prstGeom prst="curvedConnector3">
            <a:avLst>
              <a:gd name="adj1" fmla="val 50000"/>
            </a:avLst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AB7-4287-4DC7-9BCA-F548E670216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WebCT Login: </a:t>
            </a:r>
            <a:r>
              <a:rPr lang="en-US" dirty="0">
                <a:hlinkClick r:id="rId2"/>
              </a:rPr>
              <a:t>http://vista.unm.edu/</a:t>
            </a:r>
            <a:endParaRPr lang="en-US" dirty="0"/>
          </a:p>
        </p:txBody>
      </p:sp>
      <p:pic>
        <p:nvPicPr>
          <p:cNvPr id="7" name="Picture 6" descr="WebCTLogi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284" y="970070"/>
            <a:ext cx="7390105" cy="5679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218" y="5231756"/>
            <a:ext cx="177092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Course List</a:t>
            </a:r>
          </a:p>
        </p:txBody>
      </p:sp>
      <p:cxnSp>
        <p:nvCxnSpPr>
          <p:cNvPr id="9" name="Shape 8"/>
          <p:cNvCxnSpPr>
            <a:stCxn id="8" idx="0"/>
          </p:cNvCxnSpPr>
          <p:nvPr/>
        </p:nvCxnSpPr>
        <p:spPr>
          <a:xfrm rot="5400000" flipH="1" flipV="1">
            <a:off x="1565476" y="3405851"/>
            <a:ext cx="1412110" cy="2239701"/>
          </a:xfrm>
          <a:prstGeom prst="curvedConnector2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0CA-97E4-42A4-8653-80ED78F3370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WebCT Login: </a:t>
            </a:r>
            <a:r>
              <a:rPr lang="en-US" dirty="0">
                <a:hlinkClick r:id="rId2"/>
              </a:rPr>
              <a:t>http://vista.unm.edu/</a:t>
            </a:r>
            <a:endParaRPr lang="en-US" dirty="0"/>
          </a:p>
        </p:txBody>
      </p:sp>
      <p:pic>
        <p:nvPicPr>
          <p:cNvPr id="7" name="Picture 6" descr="WebCT-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849" y="925975"/>
            <a:ext cx="7947402" cy="55936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43737" y="4132162"/>
            <a:ext cx="359972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Tabs: 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Calendar,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Assignments,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My Grades,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My Files,</a:t>
            </a:r>
          </a:p>
          <a:p>
            <a:pPr marL="231775" indent="-231775"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...</a:t>
            </a:r>
          </a:p>
        </p:txBody>
      </p:sp>
      <p:cxnSp>
        <p:nvCxnSpPr>
          <p:cNvPr id="9" name="Shape 8"/>
          <p:cNvCxnSpPr>
            <a:stCxn id="8" idx="1"/>
          </p:cNvCxnSpPr>
          <p:nvPr/>
        </p:nvCxnSpPr>
        <p:spPr>
          <a:xfrm rot="10800000">
            <a:off x="2476983" y="4305782"/>
            <a:ext cx="1666755" cy="980542"/>
          </a:xfrm>
          <a:prstGeom prst="curvedConnector3">
            <a:avLst>
              <a:gd name="adj1" fmla="val 50000"/>
            </a:avLst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875" y="3521164"/>
            <a:ext cx="240666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Course Website</a:t>
            </a:r>
          </a:p>
        </p:txBody>
      </p:sp>
      <p:cxnSp>
        <p:nvCxnSpPr>
          <p:cNvPr id="11" name="Shape 8"/>
          <p:cNvCxnSpPr>
            <a:stCxn id="10" idx="1"/>
          </p:cNvCxnSpPr>
          <p:nvPr/>
        </p:nvCxnSpPr>
        <p:spPr>
          <a:xfrm rot="10800000">
            <a:off x="4857227" y="3020037"/>
            <a:ext cx="705649" cy="731960"/>
          </a:xfrm>
          <a:prstGeom prst="curvedConnector2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4144</TotalTime>
  <Words>1492</Words>
  <Application>Microsoft Office PowerPoint</Application>
  <PresentationFormat>On-screen Show (4:3)</PresentationFormat>
  <Paragraphs>254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Layers</vt:lpstr>
      <vt:lpstr>Image</vt:lpstr>
      <vt:lpstr>CS-150L Computing for Business Students Introduction, and i-clicker </vt:lpstr>
      <vt:lpstr>CS-150: For Whom?</vt:lpstr>
      <vt:lpstr>Goal 1: Knowledge Base of Technologies </vt:lpstr>
      <vt:lpstr>Goal 2: Communications Applications</vt:lpstr>
      <vt:lpstr>Prerequisite Computer Skills</vt:lpstr>
      <vt:lpstr>UNM IT (Information Technologies)</vt:lpstr>
      <vt:lpstr>WebCT Login: http://vista.unm.edu/</vt:lpstr>
      <vt:lpstr>WebCT Login: http://vista.unm.edu/</vt:lpstr>
      <vt:lpstr>WebCT Login: http://vista.unm.edu/</vt:lpstr>
      <vt:lpstr>WebCT Announcements</vt:lpstr>
      <vt:lpstr>Always Verify WebCT Submissions </vt:lpstr>
      <vt:lpstr>WebCT: Take Back Submission</vt:lpstr>
      <vt:lpstr>Web CT Discussion</vt:lpstr>
      <vt:lpstr>Good Question with Good Title</vt:lpstr>
      <vt:lpstr>Lab Sections - Dane Smith Hall (DSH), room 141</vt:lpstr>
      <vt:lpstr>Textbooks and Supplies </vt:lpstr>
      <vt:lpstr>Extras</vt:lpstr>
      <vt:lpstr>USB Flash Drives</vt:lpstr>
      <vt:lpstr>Portable Rewritable Storage Media</vt:lpstr>
      <vt:lpstr>Slide 20</vt:lpstr>
      <vt:lpstr>Slide 21</vt:lpstr>
      <vt:lpstr>Slide 22</vt:lpstr>
      <vt:lpstr>i-clicker Registration Quiz</vt:lpstr>
      <vt:lpstr>Slide 24</vt:lpstr>
      <vt:lpstr>Answer</vt:lpstr>
      <vt:lpstr>Loner i-clickers</vt:lpstr>
      <vt:lpstr>Grades</vt:lpstr>
      <vt:lpstr>Lab Assignments</vt:lpstr>
      <vt:lpstr>Lab Attendance</vt:lpstr>
      <vt:lpstr>CS-150 Performance: Spring 2010</vt:lpstr>
      <vt:lpstr>Academic Honesty </vt:lpstr>
      <vt:lpstr>Save, Save As, and Multiple Media</vt:lpstr>
      <vt:lpstr>Mac Users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IT UNM</cp:lastModifiedBy>
  <cp:revision>187</cp:revision>
  <dcterms:created xsi:type="dcterms:W3CDTF">2007-11-20T15:05:15Z</dcterms:created>
  <dcterms:modified xsi:type="dcterms:W3CDTF">2010-08-25T21:41:08Z</dcterms:modified>
</cp:coreProperties>
</file>