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</p:sldIdLst>
  <p:sldSz cx="9144000" cy="6858000" type="screen4x3"/>
  <p:notesSz cx="6858000" cy="9144000"/>
  <p:embeddedFontLst>
    <p:embeddedFont>
      <p:font typeface="Comic Sans MS" pitchFamily="66" charset="0"/>
      <p:regular r:id="rId36"/>
      <p:bold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96633"/>
    <a:srgbClr val="0033CC"/>
    <a:srgbClr val="000000"/>
    <a:srgbClr val="FF9900"/>
    <a:srgbClr val="FF33CC"/>
    <a:srgbClr val="CC0099"/>
    <a:srgbClr val="33CC33"/>
    <a:srgbClr val="0066FF"/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 snapToGrid="0"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B16ED-F11F-44A5-9B2A-3EE20EA99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626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19EA2F-640E-41D3-BB37-ABF46FE924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EA2F-640E-41D3-BB37-ABF46FE924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61E3A-A5DA-42C3-A218-FF085C7E64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E6520ECB-6D4D-4BDD-8755-8ADFAF82628A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B1D19-FA5C-42F2-B728-080087B29BFC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5004B-35C2-452B-BFF6-60E11122E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49A0-CE22-42EA-AD12-FA3FFA4723D7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CEFEF-1AB5-4D69-8A51-6751BBFAB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6661" y="6317967"/>
            <a:ext cx="521746" cy="304800"/>
          </a:xfrm>
        </p:spPr>
        <p:txBody>
          <a:bodyPr/>
          <a:lstStyle>
            <a:lvl1pPr>
              <a:defRPr sz="1600" b="1"/>
            </a:lvl1pPr>
          </a:lstStyle>
          <a:p>
            <a:fld id="{F5E90B05-C5E8-407E-97E9-B857D15426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16832-287B-4246-B743-E1FB54ABD96B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70EFC-E9DF-416C-BBD8-ED2DB7221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D6D47-B936-479D-9D7F-EC5AD300FDF3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D5E3-1A4F-4A25-A02A-A403CB9C6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3F045-B066-4412-9727-A7DED4E6D811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173C3-49DD-4F8F-B436-2B1B97304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7B8C4-228B-4FFF-A223-CFF0D1FC56B9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87C31-5529-43C9-9BB4-BC10C96FF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29DCB-916E-4C7C-8F5A-0028FFDE2625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04A09-E8D6-4064-84B7-58C601818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4DFDA-929E-4403-899A-DF03D3A5D8FE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C23BA-6B03-4BE7-A597-BE47011C6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46EBC-3EF4-465D-880C-E974E8ACFDD9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4DECC-B8F7-4408-B7B6-698CB8207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 userDrawn="1"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 userDrawn="1"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43A2EA6-9E70-4EA4-AC09-E14E574D2232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4B268C-1DE6-4D9D-9E70-5A46A340BD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66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6633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6633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7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97-2003_Worksheet9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" name="Object 10"/>
          <p:cNvGraphicFramePr>
            <a:graphicFrameLocks noChangeAspect="1"/>
          </p:cNvGraphicFramePr>
          <p:nvPr/>
        </p:nvGraphicFramePr>
        <p:xfrm>
          <a:off x="6442075" y="3113088"/>
          <a:ext cx="2544763" cy="3314700"/>
        </p:xfrm>
        <a:graphic>
          <a:graphicData uri="http://schemas.openxmlformats.org/presentationml/2006/ole">
            <p:oleObj spid="_x0000_s2061" name="Chart" r:id="rId4" imgW="2187134" imgH="2850065" progId="Excel.Sheet.8">
              <p:embed/>
            </p:oleObj>
          </a:graphicData>
        </a:graphic>
      </p:graphicFrame>
      <p:sp>
        <p:nvSpPr>
          <p:cNvPr id="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0E2F099-374B-4FB6-A85B-90E4D1F2BEAF}" type="datetime1">
              <a:rPr lang="en-US"/>
              <a:pPr/>
              <a:t>10/6/2010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1949" y="1143000"/>
            <a:ext cx="7106856" cy="2209800"/>
          </a:xfrm>
        </p:spPr>
        <p:txBody>
          <a:bodyPr/>
          <a:lstStyle/>
          <a:p>
            <a:r>
              <a:rPr lang="en-US" sz="3600" dirty="0"/>
              <a:t>CS-150L</a:t>
            </a:r>
            <a:br>
              <a:rPr lang="en-US" sz="3600" dirty="0"/>
            </a:br>
            <a:r>
              <a:rPr lang="en-US" sz="3600" dirty="0"/>
              <a:t>Computing for Business </a:t>
            </a:r>
            <a:r>
              <a:rPr lang="en-US" sz="3600" dirty="0" smtClean="0"/>
              <a:t>Students</a:t>
            </a:r>
            <a:br>
              <a:rPr lang="en-US" sz="3600" dirty="0" smtClean="0"/>
            </a:br>
            <a:r>
              <a:rPr lang="en-US" sz="2400" i="1" dirty="0" smtClean="0"/>
              <a:t>Lab 6:  Charts, Charts, and More Charts</a:t>
            </a:r>
            <a:endParaRPr lang="en-US" sz="24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/>
            <a:r>
              <a:rPr lang="en-US" sz="2000" dirty="0"/>
              <a:t>Instructor: </a:t>
            </a:r>
          </a:p>
          <a:p>
            <a:pPr marL="457200" indent="-457200" algn="l"/>
            <a:r>
              <a:rPr lang="en-US" sz="2000" dirty="0"/>
              <a:t>   </a:t>
            </a:r>
            <a:r>
              <a:rPr lang="en-US" sz="2000" dirty="0" smtClean="0"/>
              <a:t>Matthew </a:t>
            </a:r>
            <a:r>
              <a:rPr lang="en-US" sz="2000" dirty="0" err="1" smtClean="0"/>
              <a:t>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e-mail: </a:t>
            </a:r>
            <a:r>
              <a:rPr lang="en-US" sz="2000" dirty="0" smtClean="0"/>
              <a:t>barrick@cs.unm.edu</a:t>
            </a:r>
            <a:endParaRPr lang="en-US" sz="2000" dirty="0"/>
          </a:p>
          <a:p>
            <a:pPr marL="457200" indent="-457200" algn="l"/>
            <a:r>
              <a:rPr lang="en-US" sz="2000" dirty="0"/>
              <a:t> </a:t>
            </a:r>
            <a:r>
              <a:rPr lang="en-US" sz="2000" dirty="0" smtClean="0"/>
              <a:t>  www.cs.unm.edu/~barrick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Office: Farris Engineering  Center (FEC) room </a:t>
            </a:r>
            <a:r>
              <a:rPr lang="en-US" sz="2000" dirty="0" smtClean="0"/>
              <a:t>106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750125E1-0C68-4651-A57A-A4762113E989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0BAFA-91C6-46FE-BEAB-34BCD6822463}" type="slidenum">
              <a:rPr lang="en-US"/>
              <a:pPr/>
              <a:t>10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Pie Chart Requirements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50975"/>
            <a:ext cx="4416425" cy="4679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Placing this data in a pie chart implies that together they form some meaning full whole. Thus they need to: </a:t>
            </a:r>
          </a:p>
          <a:p>
            <a:pPr eaLnBrk="1" hangingPunct="1"/>
            <a:r>
              <a:rPr lang="en-US" sz="2400" smtClean="0"/>
              <a:t>Draw from the </a:t>
            </a:r>
            <a:r>
              <a:rPr lang="en-US" sz="2400" b="1" i="1" smtClean="0"/>
              <a:t>same</a:t>
            </a:r>
            <a:r>
              <a:rPr lang="en-US" sz="2400" smtClean="0"/>
              <a:t> costumer base.</a:t>
            </a:r>
          </a:p>
          <a:p>
            <a:pPr eaLnBrk="1" hangingPunct="1"/>
            <a:r>
              <a:rPr lang="en-US" sz="2400" smtClean="0"/>
              <a:t>Provide </a:t>
            </a:r>
            <a:r>
              <a:rPr lang="en-US" sz="2400" b="1" i="1" smtClean="0"/>
              <a:t>similar</a:t>
            </a:r>
            <a:r>
              <a:rPr lang="en-US" sz="2400" smtClean="0"/>
              <a:t> products or services.</a:t>
            </a:r>
          </a:p>
          <a:p>
            <a:pPr eaLnBrk="1" hangingPunct="1"/>
            <a:r>
              <a:rPr lang="en-US" sz="2400" smtClean="0"/>
              <a:t>Taken together, provide the vast majority of those products or services to all of the given costumer base.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932363" y="923925"/>
          <a:ext cx="4086225" cy="5397500"/>
        </p:xfrm>
        <a:graphic>
          <a:graphicData uri="http://schemas.openxmlformats.org/presentationml/2006/ole">
            <p:oleObj spid="_x0000_s23554" name="Chart" r:id="rId3" imgW="2164246" imgH="285744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4D71632D-0FD1-48D8-B5C0-F5BADAB51115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0629C-C59C-434B-A319-EB3EA0BFDE78}" type="slidenum">
              <a:rPr lang="en-US"/>
              <a:pPr/>
              <a:t>11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Pie Chart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04925"/>
            <a:ext cx="7820025" cy="4835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Which of these data sets could be well represented as a pie chart?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spcBef>
                <a:spcPct val="65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996633"/>
                </a:solidFill>
              </a:rPr>
              <a:t>a) </a:t>
            </a:r>
            <a:r>
              <a:rPr lang="en-US" sz="2400" smtClean="0"/>
              <a:t>Total Profit &amp; Total Expenses</a:t>
            </a:r>
          </a:p>
          <a:p>
            <a:pPr eaLnBrk="1" hangingPunct="1">
              <a:spcBef>
                <a:spcPct val="65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996633"/>
                </a:solidFill>
              </a:rPr>
              <a:t>b) </a:t>
            </a:r>
            <a:r>
              <a:rPr lang="en-US" sz="2400" smtClean="0"/>
              <a:t>Total Revenue &amp; Total Expenses</a:t>
            </a:r>
          </a:p>
          <a:p>
            <a:pPr eaLnBrk="1" hangingPunct="1">
              <a:spcBef>
                <a:spcPct val="65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996633"/>
                </a:solidFill>
              </a:rPr>
              <a:t>c) </a:t>
            </a:r>
            <a:r>
              <a:rPr lang="en-US" sz="2400" smtClean="0"/>
              <a:t>Total Revenue in 2006 &amp; Total Revenue in 2007</a:t>
            </a:r>
          </a:p>
          <a:p>
            <a:pPr eaLnBrk="1" hangingPunct="1">
              <a:spcBef>
                <a:spcPct val="65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996633"/>
                </a:solidFill>
              </a:rPr>
              <a:t>d) </a:t>
            </a:r>
            <a:r>
              <a:rPr lang="en-US" sz="2400" smtClean="0"/>
              <a:t>Total Expenses in 2006 &amp; Total Expenses in 2007</a:t>
            </a:r>
          </a:p>
          <a:p>
            <a:pPr eaLnBrk="1" hangingPunct="1">
              <a:spcBef>
                <a:spcPct val="65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996633"/>
                </a:solidFill>
              </a:rPr>
              <a:t>e) </a:t>
            </a:r>
            <a:r>
              <a:rPr lang="en-US" sz="2400" smtClean="0"/>
              <a:t>Total Taxes &amp; Total Capital Investments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FD443A66-417A-4FC4-970A-C710204E62F3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41B94-4AAF-4EC7-841E-D92FFC950236}" type="slidenum">
              <a:rPr lang="en-US"/>
              <a:pPr/>
              <a:t>12</a:t>
            </a:fld>
            <a:endParaRPr lang="en-US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 Patterns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205163" y="1479550"/>
          <a:ext cx="5724525" cy="4576763"/>
        </p:xfrm>
        <a:graphic>
          <a:graphicData uri="http://schemas.openxmlformats.org/presentationml/2006/ole">
            <p:oleObj spid="_x0000_s24578" name="Image" r:id="rId3" imgW="7784127" imgH="6222222" progId="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719138" y="2028825"/>
          <a:ext cx="2374900" cy="1916113"/>
        </p:xfrm>
        <a:graphic>
          <a:graphicData uri="http://schemas.openxmlformats.org/presentationml/2006/ole">
            <p:oleObj spid="_x0000_s24579" name="Image" r:id="rId4" imgW="2692063" imgH="2171429" progId="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766763" y="4376738"/>
          <a:ext cx="2336800" cy="1885950"/>
        </p:xfrm>
        <a:graphic>
          <a:graphicData uri="http://schemas.openxmlformats.org/presentationml/2006/ole">
            <p:oleObj spid="_x0000_s24580" name="Image" r:id="rId5" imgW="2692063" imgH="2171429" progId="">
              <p:embed/>
            </p:oleObj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835025" y="1319213"/>
            <a:ext cx="1512888" cy="6794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All sections selected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1042988" y="2005013"/>
            <a:ext cx="293687" cy="5381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177925" y="6262688"/>
            <a:ext cx="2800350" cy="4048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One Section Selected</a:t>
            </a: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1368425" y="5559425"/>
            <a:ext cx="220663" cy="6873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A92BE707-06B0-4BA6-B281-E152F0CB7BD1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8C8C6-0DC1-4196-B6CE-83FAE262ED60}" type="slidenum">
              <a:rPr lang="en-US"/>
              <a:pPr/>
              <a:t>13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 Data Labels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721100" y="1484313"/>
          <a:ext cx="4706938" cy="4741862"/>
        </p:xfrm>
        <a:graphic>
          <a:graphicData uri="http://schemas.openxmlformats.org/presentationml/2006/ole">
            <p:oleObj spid="_x0000_s25602" name="Image" r:id="rId3" imgW="5206349" imgH="524444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8387CA73-21C6-49E6-88BB-F502D95C4817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09A93C-DB29-4183-B961-0514002FDDF0}" type="slidenum">
              <a:rPr lang="en-US"/>
              <a:pPr/>
              <a:t>14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 on Investment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5" y="5157788"/>
            <a:ext cx="7853363" cy="1433512"/>
          </a:xfrm>
        </p:spPr>
        <p:txBody>
          <a:bodyPr/>
          <a:lstStyle/>
          <a:p>
            <a:pPr eaLnBrk="1" hangingPunct="1"/>
            <a:r>
              <a:rPr lang="en-US" smtClean="0"/>
              <a:t>Which investment was the best?</a:t>
            </a:r>
          </a:p>
          <a:p>
            <a:pPr eaLnBrk="1" hangingPunct="1"/>
            <a:r>
              <a:rPr lang="en-US" smtClean="0"/>
              <a:t>What equation should be entered in cell C7 and filled across through E7?</a:t>
            </a:r>
          </a:p>
        </p:txBody>
      </p:sp>
      <p:pic>
        <p:nvPicPr>
          <p:cNvPr id="25606" name="Picture 5" descr="excel-ReturnOnInvestme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3650"/>
            <a:ext cx="774065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1E1E484E-9BF4-40CF-85BB-1F1449687259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E678AA-28BF-4EEA-8958-FC50F57BA04B}" type="slidenum">
              <a:rPr lang="en-US"/>
              <a:pPr/>
              <a:t>15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Stock Investment Gain (dollars)</a:t>
            </a:r>
          </a:p>
        </p:txBody>
      </p:sp>
      <p:pic>
        <p:nvPicPr>
          <p:cNvPr id="26629" name="Picture 6" descr="excel-ReturnOnInvestmen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1325563"/>
            <a:ext cx="7689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7"/>
          <p:cNvSpPr>
            <a:spLocks/>
          </p:cNvSpPr>
          <p:nvPr/>
        </p:nvSpPr>
        <p:spPr bwMode="auto">
          <a:xfrm rot="5400000">
            <a:off x="4100513" y="4060825"/>
            <a:ext cx="350838" cy="954087"/>
          </a:xfrm>
          <a:prstGeom prst="rightBrace">
            <a:avLst>
              <a:gd name="adj1" fmla="val 22662"/>
              <a:gd name="adj2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71513" y="4722813"/>
            <a:ext cx="4302125" cy="4953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Number of Shares Purchased</a:t>
            </a:r>
          </a:p>
        </p:txBody>
      </p:sp>
      <p:sp>
        <p:nvSpPr>
          <p:cNvPr id="26632" name="AutoShape 9"/>
          <p:cNvSpPr>
            <a:spLocks/>
          </p:cNvSpPr>
          <p:nvPr/>
        </p:nvSpPr>
        <p:spPr bwMode="auto">
          <a:xfrm rot="3243520">
            <a:off x="5273675" y="4319588"/>
            <a:ext cx="412750" cy="812800"/>
          </a:xfrm>
          <a:prstGeom prst="rightBrace">
            <a:avLst>
              <a:gd name="adj1" fmla="val 16410"/>
              <a:gd name="adj2" fmla="val 50000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595938" y="4724400"/>
            <a:ext cx="1711325" cy="495300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Sale Value</a:t>
            </a:r>
          </a:p>
        </p:txBody>
      </p:sp>
      <p:pic>
        <p:nvPicPr>
          <p:cNvPr id="26634" name="Picture 12" descr="excel-ReturnOnInvestmen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5753100"/>
            <a:ext cx="875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3F1F27D1-00FD-4212-985D-619804414E8C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9B692-B0F8-4928-80E1-F4B9678FB242}" type="slidenum">
              <a:rPr lang="en-US"/>
              <a:pPr/>
              <a:t>16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Held (days)</a:t>
            </a:r>
          </a:p>
        </p:txBody>
      </p:sp>
      <p:pic>
        <p:nvPicPr>
          <p:cNvPr id="27653" name="Picture 5" descr="excel-ReturnOnInvestmen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314450"/>
            <a:ext cx="87439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59099EBA-FF3B-4279-ABAA-C8345B698516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E7F8F-DC86-4D73-AC5D-98EDB2EA57D1}" type="slidenum">
              <a:rPr lang="en-US"/>
              <a:pPr/>
              <a:t>17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Annual Percentage Gain</a:t>
            </a:r>
          </a:p>
        </p:txBody>
      </p:sp>
      <p:sp>
        <p:nvSpPr>
          <p:cNvPr id="28677" name="AutoShape 4"/>
          <p:cNvSpPr>
            <a:spLocks/>
          </p:cNvSpPr>
          <p:nvPr/>
        </p:nvSpPr>
        <p:spPr bwMode="auto">
          <a:xfrm rot="5400000">
            <a:off x="3669507" y="4320381"/>
            <a:ext cx="361950" cy="903287"/>
          </a:xfrm>
          <a:prstGeom prst="rightBrace">
            <a:avLst>
              <a:gd name="adj1" fmla="val 20797"/>
              <a:gd name="adj2" fmla="val 50000"/>
            </a:avLst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677988" y="4953000"/>
            <a:ext cx="2533650" cy="4953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Percent Gain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054600" y="4994275"/>
            <a:ext cx="2955925" cy="495300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Number of years</a:t>
            </a:r>
          </a:p>
        </p:txBody>
      </p:sp>
      <p:pic>
        <p:nvPicPr>
          <p:cNvPr id="28680" name="Picture 10" descr="excel-ReturnOnInvestmen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1236663"/>
            <a:ext cx="68103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AutoShape 11"/>
          <p:cNvSpPr>
            <a:spLocks/>
          </p:cNvSpPr>
          <p:nvPr/>
        </p:nvSpPr>
        <p:spPr bwMode="auto">
          <a:xfrm rot="5400000">
            <a:off x="5177632" y="4342606"/>
            <a:ext cx="361950" cy="903287"/>
          </a:xfrm>
          <a:prstGeom prst="rightBrace">
            <a:avLst>
              <a:gd name="adj1" fmla="val 20797"/>
              <a:gd name="adj2" fmla="val 50000"/>
            </a:avLst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2" name="Picture 13" descr="excel-ReturnOnInvestment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5772150"/>
            <a:ext cx="874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11C02587-A5E1-4540-BBBF-E1128720EC22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2ECA6-A1B4-40D9-872E-5BB3FC740727}" type="slidenum">
              <a:rPr lang="en-US"/>
              <a:pPr/>
              <a:t>18</a:t>
            </a:fld>
            <a:endParaRPr lang="en-US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Chart Comparison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231900"/>
            <a:ext cx="2222500" cy="5110163"/>
          </a:xfrm>
        </p:spPr>
        <p:txBody>
          <a:bodyPr/>
          <a:lstStyle/>
          <a:p>
            <a:pPr marL="58738" indent="4763" eaLnBrk="1" hangingPunct="1">
              <a:buFont typeface="Wingdings" pitchFamily="2" charset="2"/>
              <a:buNone/>
            </a:pPr>
            <a:r>
              <a:rPr lang="en-US" sz="2000" smtClean="0"/>
              <a:t>Both charts show </a:t>
            </a:r>
            <a:r>
              <a:rPr lang="en-US" sz="2000" b="1" i="1" smtClean="0"/>
              <a:t>stock price</a:t>
            </a:r>
            <a:r>
              <a:rPr lang="en-US" sz="2000" smtClean="0"/>
              <a:t> at market close once per quarter from </a:t>
            </a:r>
            <a:r>
              <a:rPr lang="en-US" sz="2000" b="1" smtClean="0"/>
              <a:t>1/1/2005</a:t>
            </a:r>
            <a:r>
              <a:rPr lang="en-US" sz="2000" smtClean="0"/>
              <a:t> through </a:t>
            </a:r>
            <a:r>
              <a:rPr lang="en-US" sz="2000" b="1" smtClean="0"/>
              <a:t>10/1/2007</a:t>
            </a:r>
            <a:r>
              <a:rPr lang="en-US" sz="2000" smtClean="0"/>
              <a:t>.</a:t>
            </a:r>
          </a:p>
          <a:p>
            <a:pPr marL="58738" indent="4763" eaLnBrk="1" hangingPunct="1">
              <a:buFont typeface="Wingdings" pitchFamily="2" charset="2"/>
              <a:buNone/>
            </a:pPr>
            <a:endParaRPr lang="en-US" sz="2000" smtClean="0"/>
          </a:p>
          <a:p>
            <a:pPr marL="58738" indent="4763" eaLnBrk="1" hangingPunct="1">
              <a:buFont typeface="Wingdings" pitchFamily="2" charset="2"/>
              <a:buNone/>
            </a:pPr>
            <a:r>
              <a:rPr lang="en-US" sz="2000" smtClean="0"/>
              <a:t>Which company was the better investment?</a:t>
            </a:r>
          </a:p>
          <a:p>
            <a:pPr marL="58738" indent="4763" eaLnBrk="1" hangingPunct="1">
              <a:buFont typeface="Wingdings" pitchFamily="2" charset="2"/>
              <a:buNone/>
            </a:pPr>
            <a:endParaRPr lang="en-US" sz="2000" smtClean="0"/>
          </a:p>
          <a:p>
            <a:pPr marL="58738" indent="4763" eaLnBrk="1" hangingPunct="1">
              <a:buFont typeface="Wingdings" pitchFamily="2" charset="2"/>
              <a:buNone/>
            </a:pPr>
            <a:r>
              <a:rPr lang="en-US" sz="2000" smtClean="0"/>
              <a:t>Which was more volatile?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701925" y="1246188"/>
          <a:ext cx="6289675" cy="2709862"/>
        </p:xfrm>
        <a:graphic>
          <a:graphicData uri="http://schemas.openxmlformats.org/presentationml/2006/ole">
            <p:oleObj spid="_x0000_s26626" name="Chart" r:id="rId3" imgW="4541465" imgH="2408068" progId="Excel.Sheet.8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697163" y="3925888"/>
          <a:ext cx="6292850" cy="2692400"/>
        </p:xfrm>
        <a:graphic>
          <a:graphicData uri="http://schemas.openxmlformats.org/presentationml/2006/ole">
            <p:oleObj spid="_x0000_s26627" name="Chart" r:id="rId4" imgW="4534094" imgH="2408068" progId="Excel.Sheet.8">
              <p:embed/>
            </p:oleObj>
          </a:graphicData>
        </a:graphic>
      </p:graphicFrame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3968750" y="1471613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Company A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75088" y="4165600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Company B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 rot="-5400000">
            <a:off x="2304257" y="2296318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Stock Price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-5400000">
            <a:off x="2315369" y="5049044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Stock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2DAB8326-2F7B-4176-93FF-DAFB3001D0F7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41A4F-9B74-489A-B782-2FFCC948D62E}" type="slidenum">
              <a:rPr lang="en-US"/>
              <a:pPr/>
              <a:t>19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Chart Comparison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231900"/>
            <a:ext cx="2222500" cy="5110163"/>
          </a:xfrm>
        </p:spPr>
        <p:txBody>
          <a:bodyPr/>
          <a:lstStyle/>
          <a:p>
            <a:pPr marL="58738" indent="4763" eaLnBrk="1" hangingPunct="1">
              <a:buFont typeface="Wingdings" pitchFamily="2" charset="2"/>
              <a:buNone/>
            </a:pPr>
            <a:r>
              <a:rPr lang="en-US" sz="2000" smtClean="0"/>
              <a:t>Both charts show </a:t>
            </a:r>
            <a:r>
              <a:rPr lang="en-US" sz="2000" b="1" i="1" smtClean="0"/>
              <a:t>stock price</a:t>
            </a:r>
            <a:r>
              <a:rPr lang="en-US" sz="2000" smtClean="0"/>
              <a:t> at market close once per quarter from </a:t>
            </a:r>
            <a:r>
              <a:rPr lang="en-US" sz="2000" b="1" smtClean="0"/>
              <a:t>1/1/2005</a:t>
            </a:r>
            <a:r>
              <a:rPr lang="en-US" sz="2000" smtClean="0"/>
              <a:t> through </a:t>
            </a:r>
            <a:r>
              <a:rPr lang="en-US" sz="2000" b="1" smtClean="0"/>
              <a:t>10/1/2007</a:t>
            </a:r>
            <a:r>
              <a:rPr lang="en-US" sz="2000" smtClean="0"/>
              <a:t>.</a:t>
            </a:r>
          </a:p>
          <a:p>
            <a:pPr marL="58738" indent="4763" eaLnBrk="1" hangingPunct="1">
              <a:buFont typeface="Wingdings" pitchFamily="2" charset="2"/>
              <a:buNone/>
            </a:pPr>
            <a:endParaRPr lang="en-US" sz="2000" smtClean="0"/>
          </a:p>
          <a:p>
            <a:pPr marL="58738" indent="4763" eaLnBrk="1" hangingPunct="1">
              <a:buFont typeface="Wingdings" pitchFamily="2" charset="2"/>
              <a:buNone/>
            </a:pPr>
            <a:r>
              <a:rPr lang="en-US" sz="2000" smtClean="0"/>
              <a:t>Which company was the better investment?</a:t>
            </a:r>
          </a:p>
          <a:p>
            <a:pPr marL="58738" indent="4763" eaLnBrk="1" hangingPunct="1">
              <a:buFont typeface="Wingdings" pitchFamily="2" charset="2"/>
              <a:buNone/>
            </a:pPr>
            <a:endParaRPr lang="en-US" sz="2000" smtClean="0"/>
          </a:p>
          <a:p>
            <a:pPr marL="58738" indent="4763" eaLnBrk="1" hangingPunct="1">
              <a:buFont typeface="Wingdings" pitchFamily="2" charset="2"/>
              <a:buNone/>
            </a:pPr>
            <a:r>
              <a:rPr lang="en-US" sz="2000" smtClean="0"/>
              <a:t>Which was more volatile?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701925" y="1246188"/>
          <a:ext cx="6289675" cy="2709862"/>
        </p:xfrm>
        <a:graphic>
          <a:graphicData uri="http://schemas.openxmlformats.org/presentationml/2006/ole">
            <p:oleObj spid="_x0000_s27650" name="Chart" r:id="rId3" imgW="4488319" imgH="2171534" progId="Excel.Sheet.8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2697163" y="3925888"/>
          <a:ext cx="6292850" cy="2692400"/>
        </p:xfrm>
        <a:graphic>
          <a:graphicData uri="http://schemas.openxmlformats.org/presentationml/2006/ole">
            <p:oleObj spid="_x0000_s27651" name="Chart" r:id="rId4" imgW="4535584" imgH="2355370" progId="Excel.Sheet.8">
              <p:embed/>
            </p:oleObj>
          </a:graphicData>
        </a:graphic>
      </p:graphicFrame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3876675" y="1435100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Company A</a:t>
            </a: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3849688" y="4187825"/>
            <a:ext cx="1436687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Company B</a:t>
            </a:r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 rot="-5400000">
            <a:off x="2296319" y="2342357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Stock Price</a:t>
            </a: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 rot="-5400000">
            <a:off x="2339182" y="4963318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Stock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7" y="1295400"/>
            <a:ext cx="8186056" cy="5127171"/>
          </a:xfrm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b="1" dirty="0" err="1" smtClean="0">
                <a:solidFill>
                  <a:srgbClr val="996633"/>
                </a:solidFill>
              </a:rPr>
              <a:t>i</a:t>
            </a:r>
            <a:r>
              <a:rPr lang="en-US" b="1" dirty="0" smtClean="0">
                <a:solidFill>
                  <a:srgbClr val="996633"/>
                </a:solidFill>
              </a:rPr>
              <a:t>-clicker Quiz 1</a:t>
            </a:r>
            <a:r>
              <a:rPr lang="en-US" dirty="0" smtClean="0"/>
              <a:t>: Grades for newly registered </a:t>
            </a:r>
            <a:r>
              <a:rPr lang="en-US" dirty="0" err="1" smtClean="0"/>
              <a:t>i</a:t>
            </a:r>
            <a:r>
              <a:rPr lang="en-US" dirty="0" smtClean="0"/>
              <a:t>-clickers posted.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 err="1" smtClean="0">
                <a:solidFill>
                  <a:srgbClr val="996633"/>
                </a:solidFill>
              </a:rPr>
              <a:t>i</a:t>
            </a:r>
            <a:r>
              <a:rPr lang="en-US" b="1" dirty="0" smtClean="0">
                <a:solidFill>
                  <a:srgbClr val="996633"/>
                </a:solidFill>
              </a:rPr>
              <a:t>-clicker Quiz 1 DEADLINE</a:t>
            </a:r>
            <a:r>
              <a:rPr lang="en-US" dirty="0" smtClean="0"/>
              <a:t>: no updates will be made to quiz 1 after Oct 11.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996633"/>
                </a:solidFill>
              </a:rPr>
              <a:t>Week of Oct 6</a:t>
            </a:r>
            <a:r>
              <a:rPr lang="en-US" dirty="0" smtClean="0"/>
              <a:t>: Lab 7 - Excel Charts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996633"/>
                </a:solidFill>
              </a:rPr>
              <a:t>Week of Oct 11</a:t>
            </a:r>
            <a:r>
              <a:rPr lang="en-US" dirty="0" smtClean="0"/>
              <a:t>: No Lab, Review + Fall Break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				(Lab is optional this week!)</a:t>
            </a:r>
            <a:endParaRPr lang="en-US" b="1" dirty="0" smtClean="0">
              <a:solidFill>
                <a:srgbClr val="996633"/>
              </a:solidFill>
            </a:endParaRPr>
          </a:p>
          <a:p>
            <a:pPr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996633"/>
                </a:solidFill>
              </a:rPr>
              <a:t>Week of Oct 18</a:t>
            </a:r>
            <a:r>
              <a:rPr lang="en-US" dirty="0" smtClean="0"/>
              <a:t>: Midterm exam - DURING Lab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9DA789-0067-461B-8A24-3BE000A234B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24AB7604-B460-4D75-A3B2-3EA7CCE9DE00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2A49A5-A038-429E-9DB6-4F0BFC295637}" type="slidenum">
              <a:rPr lang="en-US"/>
              <a:pPr/>
              <a:t>20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BIZARRO </a:t>
            </a:r>
            <a:r>
              <a:rPr lang="en-US" sz="2800" smtClean="0"/>
              <a:t>– by Dan Piraro</a:t>
            </a:r>
          </a:p>
        </p:txBody>
      </p:sp>
      <p:pic>
        <p:nvPicPr>
          <p:cNvPr id="30725" name="Picture 6" descr="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825" y="1479550"/>
            <a:ext cx="55324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755650" y="1431925"/>
            <a:ext cx="2559050" cy="3668713"/>
          </a:xfrm>
          <a:prstGeom prst="wedgeRoundRectCallout">
            <a:avLst>
              <a:gd name="adj1" fmla="val 87593"/>
              <a:gd name="adj2" fmla="val -2455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Comic Sans MS" pitchFamily="66" charset="0"/>
              </a:rPr>
              <a:t>... and here's a chart that shows what you might see if you looked at a mountain range through a tennis racket.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65153E5D-4EEF-495E-AE65-8619985DB429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44DB42-F22B-48DF-881A-05DFB7BBD7D7}" type="slidenum">
              <a:rPr lang="en-US"/>
              <a:pPr/>
              <a:t>21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Chart Axis Format</a:t>
            </a: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914400" y="4049713"/>
            <a:ext cx="617855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/>
              <a:t>What settings were used in the chart:</a:t>
            </a:r>
          </a:p>
          <a:p>
            <a:pPr marL="342900" indent="-342900">
              <a:spcBef>
                <a:spcPct val="65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rgbClr val="996633"/>
                </a:solidFill>
              </a:rPr>
              <a:t>a) </a:t>
            </a:r>
            <a:r>
              <a:rPr lang="en-US"/>
              <a:t>Minimum=0.0,   Maximum=1.0,   Major Unit=0.1</a:t>
            </a:r>
          </a:p>
          <a:p>
            <a:pPr marL="342900" indent="-342900">
              <a:spcBef>
                <a:spcPct val="65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rgbClr val="996633"/>
                </a:solidFill>
              </a:rPr>
              <a:t>b) </a:t>
            </a:r>
            <a:r>
              <a:rPr lang="en-US"/>
              <a:t>Minimum=0.1,   Maximum=0.25,   Major Unit=0.25</a:t>
            </a:r>
          </a:p>
          <a:p>
            <a:pPr marL="342900" indent="-342900">
              <a:spcBef>
                <a:spcPct val="65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rgbClr val="996633"/>
                </a:solidFill>
              </a:rPr>
              <a:t>c) </a:t>
            </a:r>
            <a:r>
              <a:rPr lang="en-US"/>
              <a:t>Minimum=0.5,   Maximum=1.0,   Major Unit=0.5</a:t>
            </a:r>
          </a:p>
          <a:p>
            <a:pPr marL="342900" indent="-342900">
              <a:spcBef>
                <a:spcPct val="65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rgbClr val="996633"/>
                </a:solidFill>
              </a:rPr>
              <a:t>d) </a:t>
            </a:r>
            <a:r>
              <a:rPr lang="en-US"/>
              <a:t>Minimum=0.5,   Maximum=1.0,   Major Unit=0.25</a:t>
            </a:r>
          </a:p>
          <a:p>
            <a:pPr marL="342900" indent="-342900">
              <a:spcBef>
                <a:spcPct val="65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>
                <a:solidFill>
                  <a:srgbClr val="996633"/>
                </a:solidFill>
              </a:rPr>
              <a:t>e) </a:t>
            </a:r>
            <a:r>
              <a:rPr lang="en-US"/>
              <a:t>Minimum=0.1,   Maximum=1.0,   Major Unit=0.5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876300" y="1290638"/>
          <a:ext cx="7861300" cy="2732087"/>
        </p:xfrm>
        <a:graphic>
          <a:graphicData uri="http://schemas.openxmlformats.org/presentationml/2006/ole">
            <p:oleObj spid="_x0000_s28674" name="Image" r:id="rId3" imgW="11619048" imgH="40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A38C4602-ABC0-42CD-8C23-98E8BBF10B36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BCDC3-0BA6-4AB1-83C6-B46292CB05DC}" type="slidenum">
              <a:rPr lang="en-US"/>
              <a:pPr/>
              <a:t>22</a:t>
            </a:fld>
            <a:endParaRPr lang="en-US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Chart Comparison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82638" y="1508125"/>
            <a:ext cx="3163887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000"/>
              <a:t>Which of these two stocks received the higher rate of return during the ten year period from 1998 through 2008?</a:t>
            </a:r>
          </a:p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endParaRPr lang="en-US" sz="2000" i="1"/>
          </a:p>
          <a:p>
            <a:pPr marL="342900" indent="-342900">
              <a:spcBef>
                <a:spcPct val="65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000">
                <a:solidFill>
                  <a:srgbClr val="996633"/>
                </a:solidFill>
              </a:rPr>
              <a:t>a) </a:t>
            </a:r>
            <a:r>
              <a:rPr lang="en-US" sz="2000"/>
              <a:t>The one on the top.</a:t>
            </a:r>
          </a:p>
          <a:p>
            <a:pPr marL="342900" indent="-342900">
              <a:spcBef>
                <a:spcPct val="65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000">
                <a:solidFill>
                  <a:srgbClr val="996633"/>
                </a:solidFill>
              </a:rPr>
              <a:t>b) </a:t>
            </a:r>
            <a:r>
              <a:rPr lang="en-US" sz="2000"/>
              <a:t>The one on the bottom.</a:t>
            </a:r>
          </a:p>
          <a:p>
            <a:pPr marL="342900" indent="-342900">
              <a:spcBef>
                <a:spcPct val="65000"/>
              </a:spcBef>
              <a:buClr>
                <a:srgbClr val="996633"/>
              </a:buClr>
              <a:buSzPct val="90000"/>
              <a:buFont typeface="Wingdings" pitchFamily="2" charset="2"/>
              <a:buNone/>
            </a:pPr>
            <a:r>
              <a:rPr lang="en-US" sz="2000">
                <a:solidFill>
                  <a:srgbClr val="996633"/>
                </a:solidFill>
              </a:rPr>
              <a:t>c) </a:t>
            </a:r>
            <a:r>
              <a:rPr lang="en-US" sz="2000"/>
              <a:t>They are both about the same.</a:t>
            </a: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/>
        </p:nvGraphicFramePr>
        <p:xfrm>
          <a:off x="4238625" y="2063750"/>
          <a:ext cx="4541838" cy="2209800"/>
        </p:xfrm>
        <a:graphic>
          <a:graphicData uri="http://schemas.openxmlformats.org/presentationml/2006/ole">
            <p:oleObj spid="_x0000_s29698" name="Chart" r:id="rId3" imgW="4541465" imgH="2072492" progId="Excel.Sheet.8">
              <p:embed/>
            </p:oleObj>
          </a:graphicData>
        </a:graphic>
      </p:graphicFrame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4211638" y="4376738"/>
          <a:ext cx="4541837" cy="2236787"/>
        </p:xfrm>
        <a:graphic>
          <a:graphicData uri="http://schemas.openxmlformats.org/presentationml/2006/ole">
            <p:oleObj spid="_x0000_s29699" name="Chart" r:id="rId4" imgW="4541465" imgH="2072492" progId="Excel.Sheet.8">
              <p:embed/>
            </p:oleObj>
          </a:graphicData>
        </a:graphic>
      </p:graphicFrame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368800" y="1371600"/>
            <a:ext cx="427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Stock Share Price at close of first Market day of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728F8E2B-AB3A-4BCD-A937-F7A9EC83ED4E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11E4B4-4693-4BAA-9701-F339AF89F3B3}" type="slidenum">
              <a:rPr lang="en-US"/>
              <a:pPr/>
              <a:t>23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Quiz: Interest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818438" cy="51466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Cell A1 contains the APR of an account that pays simple interest.</a:t>
            </a:r>
          </a:p>
          <a:p>
            <a:pPr eaLnBrk="1" hangingPunct="1"/>
            <a:r>
              <a:rPr lang="en-US" sz="2400" dirty="0" smtClean="0"/>
              <a:t>Cell A2 contains the original balance on the account.</a:t>
            </a:r>
          </a:p>
          <a:p>
            <a:pPr eaLnBrk="1" hangingPunct="1"/>
            <a:r>
              <a:rPr lang="en-US" sz="2400" dirty="0" smtClean="0"/>
              <a:t>Cell A3 contains the number of months the account has been accruing interest.</a:t>
            </a:r>
          </a:p>
          <a:p>
            <a:pPr eaLnBrk="1" hangingPunct="1"/>
            <a:r>
              <a:rPr lang="en-US" sz="2400" dirty="0" smtClean="0"/>
              <a:t>What is the current balance of the account? 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996633"/>
                </a:solidFill>
              </a:rPr>
              <a:t>	a)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A2+</a:t>
            </a:r>
            <a:r>
              <a:rPr lang="en-US" sz="2000" dirty="0" smtClean="0"/>
              <a:t>A1*A2*A3</a:t>
            </a:r>
          </a:p>
          <a:p>
            <a:pPr eaLnBrk="1" hangingPunct="1"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996633"/>
                </a:solidFill>
              </a:rPr>
              <a:t>	b)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A2+</a:t>
            </a:r>
            <a:r>
              <a:rPr lang="en-US" sz="2000" dirty="0" smtClean="0"/>
              <a:t>A1+A3</a:t>
            </a:r>
          </a:p>
          <a:p>
            <a:pPr eaLnBrk="1" hangingPunct="1"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996633"/>
                </a:solidFill>
              </a:rPr>
              <a:t>	c)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A2+(A1/12)</a:t>
            </a:r>
            <a:r>
              <a:rPr lang="en-US" sz="2000" dirty="0" smtClean="0"/>
              <a:t>+A3</a:t>
            </a:r>
          </a:p>
          <a:p>
            <a:pPr eaLnBrk="1" hangingPunct="1"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996633"/>
                </a:solidFill>
              </a:rPr>
              <a:t>	d)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A2+(</a:t>
            </a:r>
            <a:r>
              <a:rPr lang="en-US" sz="2000" dirty="0" smtClean="0"/>
              <a:t>A1/12)+A2*A3</a:t>
            </a:r>
          </a:p>
          <a:p>
            <a:pPr eaLnBrk="1" hangingPunct="1"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996633"/>
                </a:solidFill>
              </a:rPr>
              <a:t>	e)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A2+(</a:t>
            </a:r>
            <a:r>
              <a:rPr lang="en-US" sz="2000" dirty="0" smtClean="0"/>
              <a:t>A1/12)*A2*A3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62B9-C0F2-4EAE-A717-CAB695693C3C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Clustered Column Chart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775" y="5833648"/>
            <a:ext cx="8342141" cy="792236"/>
          </a:xfrm>
        </p:spPr>
        <p:txBody>
          <a:bodyPr/>
          <a:lstStyle/>
          <a:p>
            <a:r>
              <a:rPr lang="en-US" sz="2200" dirty="0" smtClean="0"/>
              <a:t>Three data series: Snow Cones, Hot Pretzels, Carmel Apples</a:t>
            </a:r>
          </a:p>
          <a:p>
            <a:r>
              <a:rPr lang="en-US" sz="2200" dirty="0" smtClean="0"/>
              <a:t>Three Clusters: Monday, Tuesday, Wednesday</a:t>
            </a:r>
            <a:endParaRPr lang="en-US" sz="2200" dirty="0"/>
          </a:p>
        </p:txBody>
      </p:sp>
      <p:pic>
        <p:nvPicPr>
          <p:cNvPr id="5" name="Picture 4" descr="Exam2-pract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66" y="1288996"/>
            <a:ext cx="8074855" cy="43170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Fill Colors on a Chart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PatternFill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995" y="1223889"/>
            <a:ext cx="4374885" cy="2663271"/>
          </a:xfrm>
          <a:prstGeom prst="rect">
            <a:avLst/>
          </a:prstGeom>
        </p:spPr>
      </p:pic>
      <p:pic>
        <p:nvPicPr>
          <p:cNvPr id="9" name="Picture 8" descr="PatternFill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8271" y="3920092"/>
            <a:ext cx="4324428" cy="2632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6911" y="1716258"/>
            <a:ext cx="347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 </a:t>
            </a:r>
            <a:r>
              <a:rPr lang="en-US" sz="2400" i="1" dirty="0" smtClean="0"/>
              <a:t>Cluster Column Chart</a:t>
            </a:r>
            <a:r>
              <a:rPr lang="en-US" sz="2400" dirty="0" smtClean="0"/>
              <a:t>, using a different color for each series is great </a:t>
            </a:r>
            <a:r>
              <a:rPr lang="en-US" sz="2400" i="1" dirty="0" smtClean="0"/>
              <a:t>except when</a:t>
            </a:r>
            <a:r>
              <a:rPr lang="en-US" sz="2400" dirty="0" smtClean="0"/>
              <a:t>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242" y="4091353"/>
            <a:ext cx="36599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sz="2400" dirty="0" smtClean="0"/>
              <a:t>The chart is printed on a black-and-white printer.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sz="2400" dirty="0" smtClean="0"/>
              <a:t>The person viewing the chart is color blind.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Chart Pattern Fills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772551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400" dirty="0" smtClean="0"/>
              <a:t>Pattern fills work best when color is not available.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8" name="Picture 7" descr="PatternFill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644" y="1927274"/>
            <a:ext cx="7669298" cy="46064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Chart Pattern Fills: Procedure 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5175738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Create a chart.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Select </a:t>
            </a:r>
            <a:r>
              <a:rPr lang="en-US" sz="2200" b="1" i="1" dirty="0" smtClean="0"/>
              <a:t>one series</a:t>
            </a:r>
            <a:r>
              <a:rPr lang="en-US" sz="2200" dirty="0" smtClean="0"/>
              <a:t> by clicking on a pie slice or bar of that series. If you want to change the pattern of only one data point in the series, then click a second time on that slice or bar.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Open the </a:t>
            </a:r>
            <a:r>
              <a:rPr lang="en-US" sz="2200" b="1" i="1" dirty="0" smtClean="0"/>
              <a:t>Visual Basic Editor</a:t>
            </a:r>
            <a:r>
              <a:rPr lang="en-US" sz="2200" dirty="0" smtClean="0"/>
              <a:t>. This can be done by pressing </a:t>
            </a:r>
            <a:r>
              <a:rPr lang="en-US" sz="2200" b="1" i="1" dirty="0" smtClean="0"/>
              <a:t>ALT+F11</a:t>
            </a:r>
            <a:r>
              <a:rPr lang="en-US" sz="2200" dirty="0" smtClean="0"/>
              <a:t> or by selecting Visual Basic from the Developer tab.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From the Visual Basic Editor, open the </a:t>
            </a:r>
            <a:r>
              <a:rPr lang="en-US" sz="2200" b="1" i="1" dirty="0" smtClean="0"/>
              <a:t>Immediate Window</a:t>
            </a:r>
            <a:r>
              <a:rPr lang="en-US" sz="2200" dirty="0" smtClean="0"/>
              <a:t> by pressing </a:t>
            </a:r>
            <a:r>
              <a:rPr lang="en-US" sz="2200" b="1" i="1" dirty="0" err="1" smtClean="0"/>
              <a:t>CTRL+G</a:t>
            </a:r>
            <a:r>
              <a:rPr lang="en-US" sz="2200" dirty="0" smtClean="0"/>
              <a:t> or by selecting “Immediate Window” from the Visual Basic Editor “View” menu.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/>
              <a:t>In the immediate window, enter the following command:</a:t>
            </a:r>
            <a:br>
              <a:rPr lang="en-US" sz="2200" dirty="0" smtClean="0"/>
            </a:b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selection.fill.patterned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Excel’s Developer Tab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5334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By default, Excel’s </a:t>
            </a:r>
            <a:r>
              <a:rPr lang="en-US" sz="2200" b="1" i="1" dirty="0" smtClean="0"/>
              <a:t>Developer Tab</a:t>
            </a:r>
            <a:r>
              <a:rPr lang="en-US" sz="2200" dirty="0" smtClean="0"/>
              <a:t> is not shown in the Ribbon. </a:t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6" name="Picture 5" descr="PatternFill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25" y="1856779"/>
            <a:ext cx="4669894" cy="23157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 descr="PatternFill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9294" y="3503018"/>
            <a:ext cx="4951828" cy="31158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2468883" y="4227344"/>
            <a:ext cx="647112" cy="436096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21214" y="5345723"/>
            <a:ext cx="3688080" cy="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“Show Developer tab in the Ribbon”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27606" y="5458265"/>
            <a:ext cx="3024554" cy="379827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289540" y="4696264"/>
            <a:ext cx="1917894" cy="4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Options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Chart Pattern Fills: Select One Series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37957"/>
            <a:ext cx="8215533" cy="1252025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Select </a:t>
            </a:r>
            <a:r>
              <a:rPr lang="en-US" sz="2200" b="1" i="1" dirty="0" smtClean="0"/>
              <a:t>one series</a:t>
            </a:r>
            <a:r>
              <a:rPr lang="en-US" sz="2200" dirty="0" smtClean="0"/>
              <a:t> by clicking on a pie slice or bar of that series. If you want to change the pattern of only one data point in the series, then click a second time on that slice or bar.</a:t>
            </a:r>
          </a:p>
        </p:txBody>
      </p:sp>
      <p:pic>
        <p:nvPicPr>
          <p:cNvPr id="6" name="Picture 5" descr="PatternFill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754" y="2395931"/>
            <a:ext cx="7033847" cy="42843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6921306" y="2771336"/>
            <a:ext cx="1589651" cy="154745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58129" y="2686929"/>
            <a:ext cx="1533379" cy="1364566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5926" y="3432517"/>
            <a:ext cx="1434905" cy="773723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377441" y="3207435"/>
            <a:ext cx="1378635" cy="393897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283613" y="2665827"/>
            <a:ext cx="773723" cy="759656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40483" y="2940151"/>
            <a:ext cx="1069141" cy="61897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0972CBF8-4D3A-47DD-841C-600F0870CDEF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6DF4A-9046-4A63-9109-C212FA29F8BC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</a:t>
            </a:r>
            <a:r>
              <a:rPr lang="en-US" dirty="0" smtClean="0"/>
              <a:t>7: Excel Charts</a:t>
            </a:r>
            <a:endParaRPr lang="en-US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22375"/>
            <a:ext cx="7789863" cy="5392738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Internet research of company income statement. </a:t>
            </a:r>
            <a:r>
              <a:rPr lang="en-US" sz="2400" i="1" dirty="0" smtClean="0">
                <a:solidFill>
                  <a:srgbClr val="0033CC"/>
                </a:solidFill>
              </a:rPr>
              <a:t>This is not just busy work but addresses one of the New Mexico Collegiate Business Articulation Consortium required objectives for this course.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Bar </a:t>
            </a:r>
            <a:r>
              <a:rPr lang="en-US" sz="2400" dirty="0" smtClean="0"/>
              <a:t>Charts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Column Charts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3-D Clustered Column Chart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Pie Charts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Chart Format Customization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Chart Data Customization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dirty="0" smtClean="0"/>
              <a:t>Chart Pattern Fills: Visual Basic Editor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1208649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Open the </a:t>
            </a:r>
            <a:r>
              <a:rPr lang="en-US" sz="2200" b="1" i="1" dirty="0" smtClean="0"/>
              <a:t>Visual Basic Editor</a:t>
            </a:r>
            <a:r>
              <a:rPr lang="en-US" sz="2200" dirty="0" smtClean="0"/>
              <a:t>. This can be done by pressing </a:t>
            </a:r>
            <a:r>
              <a:rPr lang="en-US" sz="2200" b="1" i="1" dirty="0" smtClean="0"/>
              <a:t>ALT+F11</a:t>
            </a:r>
            <a:r>
              <a:rPr lang="en-US" sz="2200" dirty="0" smtClean="0"/>
              <a:t> or by selecting </a:t>
            </a:r>
            <a:r>
              <a:rPr lang="en-US" sz="2200" b="1" i="1" dirty="0" smtClean="0"/>
              <a:t>Visual Basic</a:t>
            </a:r>
            <a:r>
              <a:rPr lang="en-US" sz="2200" dirty="0" smtClean="0"/>
              <a:t> from the </a:t>
            </a:r>
            <a:r>
              <a:rPr lang="en-US" sz="2200" b="1" i="1" dirty="0" smtClean="0"/>
              <a:t>Developer tab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6" name="Picture 5" descr="PatternFill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477" y="2177169"/>
            <a:ext cx="6330461" cy="445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7813"/>
            <a:ext cx="8004517" cy="712787"/>
          </a:xfrm>
        </p:spPr>
        <p:txBody>
          <a:bodyPr/>
          <a:lstStyle/>
          <a:p>
            <a:r>
              <a:rPr lang="en-US" dirty="0" smtClean="0"/>
              <a:t>Chart Pattern Fills: Immediate Window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5175738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From the Visual Basic Editor, open the </a:t>
            </a:r>
            <a:r>
              <a:rPr lang="en-US" sz="2200" b="1" i="1" dirty="0" smtClean="0"/>
              <a:t>Immediate Window</a:t>
            </a:r>
            <a:r>
              <a:rPr lang="en-US" sz="2200" dirty="0" smtClean="0"/>
              <a:t> by pressing </a:t>
            </a:r>
            <a:r>
              <a:rPr lang="en-US" sz="2200" b="1" i="1" dirty="0" err="1" smtClean="0"/>
              <a:t>CTRL+G</a:t>
            </a:r>
            <a:r>
              <a:rPr lang="en-US" sz="2200" dirty="0" smtClean="0"/>
              <a:t> or by selecting “Immediate Window” from the Visual Basic Editor “View” menu.</a:t>
            </a:r>
          </a:p>
        </p:txBody>
      </p:sp>
      <p:pic>
        <p:nvPicPr>
          <p:cNvPr id="6" name="Picture 5" descr="PatternFill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467" y="2473171"/>
            <a:ext cx="6780627" cy="411256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5795890" y="5852160"/>
            <a:ext cx="2715065" cy="1406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48246" cy="712787"/>
          </a:xfrm>
        </p:spPr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selection.fill.patterned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E7F-0414-4D3D-8CB5-07C6E0F989C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7451" y="1295400"/>
            <a:ext cx="8215533" cy="89916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None/>
            </a:pPr>
            <a:r>
              <a:rPr lang="en-US" sz="2200" dirty="0" smtClean="0"/>
              <a:t>In the immediate window, enter the following command:</a:t>
            </a:r>
            <a:br>
              <a:rPr lang="en-US" sz="2200" dirty="0" smtClean="0"/>
            </a:b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selection.fill.patterned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(25)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6" name="Picture 5" descr="PatternFill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3884" y="2116689"/>
            <a:ext cx="6779926" cy="41338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38995" y="6288258"/>
            <a:ext cx="6346875" cy="39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values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give different patterns.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lueErr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" y="2855948"/>
            <a:ext cx="8711350" cy="1938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Error: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89" y="5394960"/>
            <a:ext cx="7876903" cy="561703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The table above is an active worksheet: Click to open.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5C4684-33BF-407A-9890-3F29159E6BBE}" type="datetime1">
              <a:rPr lang="en-US" smtClean="0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BDDA-A500-4DD0-A547-ADA5D5FBF8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6413" y="3068638"/>
          <a:ext cx="7800975" cy="1914525"/>
        </p:xfrm>
        <a:graphic>
          <a:graphicData uri="http://schemas.openxmlformats.org/presentationml/2006/ole">
            <p:oleObj spid="_x0000_s18434" name="Worksheet" r:id="rId4" imgW="7801051" imgH="1914678" progId="Excel.Sheet.12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8787" y="1277983"/>
            <a:ext cx="7772400" cy="12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latin typeface="+mn-lt"/>
              </a:rPr>
              <a:t>Column C shows the equations as text used in B2 and B3.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does B3 show an error?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B12EDAD5-B5F2-4195-B8BC-7202E940E778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E76DA-8498-4EDB-8803-DB0BB4BDA0AC}" type="slidenum">
              <a:rPr lang="en-US"/>
              <a:pPr/>
              <a:t>5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Quiz: Weighted Average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3489325"/>
            <a:ext cx="8020050" cy="3100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Which equation can be </a:t>
            </a:r>
            <a:r>
              <a:rPr lang="en-US" sz="2000" i="1" smtClean="0"/>
              <a:t>filled right </a:t>
            </a:r>
            <a:r>
              <a:rPr lang="en-US" sz="2000" smtClean="0"/>
              <a:t>from cell C6, to correctly calculate the weighted average in cells C6:E6?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996633"/>
                </a:solidFill>
              </a:rPr>
              <a:t>a) </a:t>
            </a:r>
            <a:r>
              <a:rPr lang="en-US" sz="2000" smtClean="0"/>
              <a:t>=</a:t>
            </a:r>
            <a:r>
              <a:rPr lang="de-DE" sz="2000" smtClean="0"/>
              <a:t>($C$2*B2+$C$3*B3+$C$4*B4+$C$5*B5)/SUM($B$2:$B$5)</a:t>
            </a: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996633"/>
                </a:solidFill>
              </a:rPr>
              <a:t>b) </a:t>
            </a:r>
            <a:r>
              <a:rPr lang="en-US" sz="2000" smtClean="0"/>
              <a:t>=</a:t>
            </a:r>
            <a:r>
              <a:rPr lang="de-DE" sz="2000" smtClean="0"/>
              <a:t>(C2*$B$2+C3*$B$3+C4*$B$4+C5*$B$5)/SUM($B$2:$B$5)</a:t>
            </a:r>
            <a:r>
              <a:rPr lang="en-US" sz="2000" smtClean="0">
                <a:solidFill>
                  <a:srgbClr val="0066FF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996633"/>
                </a:solidFill>
              </a:rPr>
              <a:t>c)</a:t>
            </a:r>
            <a:r>
              <a:rPr lang="en-US" sz="2000" smtClean="0"/>
              <a:t> =</a:t>
            </a:r>
            <a:r>
              <a:rPr lang="de-DE" sz="2000" smtClean="0"/>
              <a:t>($C$2*B2+$C$3*B3+$C$4*B4+$C$5*B5)/SUM(B2:B5)</a:t>
            </a: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996633"/>
                </a:solidFill>
              </a:rPr>
              <a:t>d)</a:t>
            </a:r>
            <a:r>
              <a:rPr lang="en-US" sz="2000" smtClean="0"/>
              <a:t> =AVERAGE</a:t>
            </a:r>
            <a:r>
              <a:rPr lang="de-DE" sz="2000" smtClean="0"/>
              <a:t>(C2:C5)</a:t>
            </a: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996633"/>
                </a:solidFill>
              </a:rPr>
              <a:t>e)</a:t>
            </a:r>
            <a:r>
              <a:rPr lang="en-US" sz="2000" smtClean="0"/>
              <a:t> =AVERAGE</a:t>
            </a:r>
            <a:r>
              <a:rPr lang="de-DE" sz="2000" smtClean="0"/>
              <a:t>(C2:C5)/SUM(B2:B5)</a:t>
            </a:r>
            <a:endParaRPr lang="en-US" sz="200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952500" y="1341438"/>
          <a:ext cx="6653213" cy="1981200"/>
        </p:xfrm>
        <a:graphic>
          <a:graphicData uri="http://schemas.openxmlformats.org/presentationml/2006/ole">
            <p:oleObj spid="_x0000_s19458" name="Image" r:id="rId3" imgW="6653968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B6FB1F06-4B0F-4EFF-8894-FDCA0194DFA8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CE6234-D69B-4D8F-AAD9-3476F66F4E7E}" type="slidenum">
              <a:rPr lang="en-US"/>
              <a:pPr/>
              <a:t>6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Quiz: Interest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497263"/>
            <a:ext cx="7772400" cy="3006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The simple interest on the balance in cell B4 over a period of days given in cell A4 can be calculated by?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66FF"/>
                </a:solidFill>
              </a:rPr>
              <a:t>		</a:t>
            </a:r>
            <a:r>
              <a:rPr lang="en-US" sz="2400" dirty="0" smtClean="0">
                <a:solidFill>
                  <a:srgbClr val="996633"/>
                </a:solidFill>
              </a:rPr>
              <a:t>a)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/>
              <a:t>=$D$1*B4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66FF"/>
                </a:solidFill>
              </a:rPr>
              <a:t>		</a:t>
            </a:r>
            <a:r>
              <a:rPr lang="en-US" sz="2400" dirty="0" smtClean="0">
                <a:solidFill>
                  <a:srgbClr val="996633"/>
                </a:solidFill>
              </a:rPr>
              <a:t>b)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/>
              <a:t>=$D$1 + B4 + A4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66FF"/>
                </a:solidFill>
              </a:rPr>
              <a:t>		</a:t>
            </a:r>
            <a:r>
              <a:rPr lang="en-US" sz="2400" dirty="0" smtClean="0">
                <a:solidFill>
                  <a:srgbClr val="996633"/>
                </a:solidFill>
              </a:rPr>
              <a:t>c)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/>
              <a:t>=$D$1*B4*A4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66FF"/>
                </a:solidFill>
              </a:rPr>
              <a:t>		</a:t>
            </a:r>
            <a:r>
              <a:rPr lang="en-US" sz="2400" dirty="0" smtClean="0">
                <a:solidFill>
                  <a:srgbClr val="996633"/>
                </a:solidFill>
              </a:rPr>
              <a:t>d)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/>
              <a:t>=$D$1 + B4*A4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66FF"/>
                </a:solidFill>
              </a:rPr>
              <a:t>		</a:t>
            </a:r>
            <a:r>
              <a:rPr lang="en-US" sz="2400" dirty="0" smtClean="0">
                <a:solidFill>
                  <a:srgbClr val="996633"/>
                </a:solidFill>
              </a:rPr>
              <a:t>e)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/>
              <a:t>=$D$1*B4 + A4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512888" y="1260475"/>
          <a:ext cx="5541962" cy="2133600"/>
        </p:xfrm>
        <a:graphic>
          <a:graphicData uri="http://schemas.openxmlformats.org/presentationml/2006/ole">
            <p:oleObj spid="_x0000_s20482" name="Image" r:id="rId3" imgW="7060317" imgH="27174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D294CB04-D8E6-4C3D-8F0F-91FC7B9C29C5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AD69A-5916-4608-A2B2-C3BBEA06FFF9}" type="slidenum">
              <a:rPr lang="en-US"/>
              <a:pPr/>
              <a:t>7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77813"/>
            <a:ext cx="8120063" cy="712787"/>
          </a:xfrm>
        </p:spPr>
        <p:txBody>
          <a:bodyPr/>
          <a:lstStyle/>
          <a:p>
            <a:pPr eaLnBrk="1" hangingPunct="1"/>
            <a:r>
              <a:rPr lang="en-US" smtClean="0"/>
              <a:t>Income Statement: Exxon Mobil Corp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014538" y="1296988"/>
          <a:ext cx="6750050" cy="5138737"/>
        </p:xfrm>
        <a:graphic>
          <a:graphicData uri="http://schemas.openxmlformats.org/presentationml/2006/ole">
            <p:oleObj spid="_x0000_s21506" name="Image" r:id="rId4" imgW="7707937" imgH="5866667" progId="">
              <p:embed/>
            </p:oleObj>
          </a:graphicData>
        </a:graphic>
      </p:graphicFrame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87413" y="2578100"/>
            <a:ext cx="110648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47725" y="5740400"/>
            <a:ext cx="110648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833438" y="6318250"/>
            <a:ext cx="110648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61B79D41-D223-4432-903E-DD678BCBF684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96EB7F-491D-46F0-A547-F3684D6FFE10}" type="slidenum">
              <a:rPr lang="en-US"/>
              <a:pPr/>
              <a:t>8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Income Statement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 smtClean="0">
                <a:solidFill>
                  <a:srgbClr val="993300"/>
                </a:solidFill>
              </a:rPr>
              <a:t>Total Revenue</a:t>
            </a:r>
            <a:r>
              <a:rPr lang="en-US" smtClean="0"/>
              <a:t>: </a:t>
            </a:r>
            <a:r>
              <a:rPr lang="en-US" sz="2400" smtClean="0"/>
              <a:t>Total sales revenue, interest on investments, and other revenue for a particular period.</a:t>
            </a:r>
          </a:p>
          <a:p>
            <a:pPr eaLnBrk="1" hangingPunct="1">
              <a:spcBef>
                <a:spcPct val="55000"/>
              </a:spcBef>
            </a:pPr>
            <a:r>
              <a:rPr lang="en-US" smtClean="0">
                <a:solidFill>
                  <a:srgbClr val="996633"/>
                </a:solidFill>
              </a:rPr>
              <a:t>Total Expenses</a:t>
            </a:r>
            <a:r>
              <a:rPr lang="en-US" smtClean="0"/>
              <a:t>:  </a:t>
            </a:r>
            <a:r>
              <a:rPr lang="en-US" sz="2400" smtClean="0"/>
              <a:t>All expenses including meterial costs, salaries, rentals, captial deperciation, research and development. Does not include </a:t>
            </a:r>
            <a:r>
              <a:rPr lang="en-US" sz="2400" i="1" smtClean="0"/>
              <a:t>taxes</a:t>
            </a:r>
            <a:r>
              <a:rPr lang="en-US" sz="2400" smtClean="0"/>
              <a:t>, or </a:t>
            </a:r>
            <a:r>
              <a:rPr lang="en-US" sz="2400" i="1" smtClean="0"/>
              <a:t>stock dividends</a:t>
            </a:r>
            <a:r>
              <a:rPr lang="en-US" sz="2400" smtClean="0"/>
              <a:t>.</a:t>
            </a:r>
          </a:p>
          <a:p>
            <a:pPr eaLnBrk="1" hangingPunct="1">
              <a:spcBef>
                <a:spcPct val="55000"/>
              </a:spcBef>
            </a:pPr>
            <a:r>
              <a:rPr lang="en-US" smtClean="0">
                <a:solidFill>
                  <a:srgbClr val="996633"/>
                </a:solidFill>
              </a:rPr>
              <a:t>Total Profit</a:t>
            </a:r>
            <a:r>
              <a:rPr lang="en-US" smtClean="0"/>
              <a:t>: </a:t>
            </a:r>
            <a:r>
              <a:rPr lang="en-US" sz="2400" smtClean="0"/>
              <a:t>This is also called </a:t>
            </a:r>
            <a:r>
              <a:rPr lang="en-US" sz="2400" i="1" smtClean="0"/>
              <a:t>Operating Income</a:t>
            </a:r>
            <a:endParaRPr lang="en-US" sz="2400" smtClean="0"/>
          </a:p>
          <a:p>
            <a:pPr eaLnBrk="1" hangingPunct="1">
              <a:spcBef>
                <a:spcPct val="55000"/>
              </a:spcBef>
              <a:buFont typeface="Wingdings" pitchFamily="2" charset="2"/>
              <a:buNone/>
            </a:pPr>
            <a:r>
              <a:rPr lang="en-US" sz="2400" smtClean="0"/>
              <a:t>		= (Total Revenue) – (Total Expenses)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52400" y="6477000"/>
            <a:ext cx="1981200" cy="228600"/>
          </a:xfrm>
          <a:prstGeom prst="rect">
            <a:avLst/>
          </a:prstGeom>
          <a:noFill/>
        </p:spPr>
        <p:txBody>
          <a:bodyPr/>
          <a:lstStyle/>
          <a:p>
            <a:fld id="{34F5792F-F34C-4BF5-B961-CA7650B46E4A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94901D-539F-4A5E-A416-4AECBDDA8066}" type="slidenum">
              <a:rPr lang="en-US"/>
              <a:pPr/>
              <a:t>9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Pie Charts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Useful when the data items are disjoint (non-overlapping) and together form a logical whole.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425575" y="2794000"/>
          <a:ext cx="4786313" cy="3263900"/>
        </p:xfrm>
        <a:graphic>
          <a:graphicData uri="http://schemas.openxmlformats.org/presentationml/2006/ole">
            <p:oleObj spid="_x0000_s22530" name="Chart" r:id="rId3" imgW="3497552" imgH="2385152" progId="Excel.Sheet.8">
              <p:embed/>
            </p:oleObj>
          </a:graphicData>
        </a:graphic>
      </p:graphicFrame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6740525" y="2881313"/>
            <a:ext cx="1512888" cy="4048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Title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6737350" y="3481388"/>
            <a:ext cx="1533525" cy="4048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Legend</a:t>
            </a:r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6756400" y="5365750"/>
            <a:ext cx="1531938" cy="40481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Data Labels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6772275" y="4171950"/>
            <a:ext cx="1533525" cy="40481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Background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6753225" y="4776788"/>
            <a:ext cx="1533525" cy="4048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H="1">
            <a:off x="5467350" y="3100388"/>
            <a:ext cx="1254125" cy="539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5838825" y="3700463"/>
            <a:ext cx="879475" cy="30003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H="1">
            <a:off x="5757863" y="4422775"/>
            <a:ext cx="987425" cy="7223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H="1">
            <a:off x="6143625" y="5002213"/>
            <a:ext cx="595313" cy="2936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 flipV="1">
            <a:off x="5127625" y="5268913"/>
            <a:ext cx="1584325" cy="4111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8682</TotalTime>
  <Words>1227</Words>
  <Application>Microsoft Office PowerPoint</Application>
  <PresentationFormat>On-screen Show (4:3)</PresentationFormat>
  <Paragraphs>210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Wingdings</vt:lpstr>
      <vt:lpstr>Comic Sans MS</vt:lpstr>
      <vt:lpstr>Courier New</vt:lpstr>
      <vt:lpstr>Times New Roman</vt:lpstr>
      <vt:lpstr>Layers</vt:lpstr>
      <vt:lpstr>Chart</vt:lpstr>
      <vt:lpstr>Microsoft Office Excel Worksheet</vt:lpstr>
      <vt:lpstr>Image</vt:lpstr>
      <vt:lpstr>CS-150L Computing for Business Students Lab 6:  Charts, Charts, and More Charts</vt:lpstr>
      <vt:lpstr>Schedule</vt:lpstr>
      <vt:lpstr>Lab 7: Excel Charts</vt:lpstr>
      <vt:lpstr>Excel Error: Value</vt:lpstr>
      <vt:lpstr>Quiz: Weighted Average</vt:lpstr>
      <vt:lpstr>Quiz: Interest</vt:lpstr>
      <vt:lpstr>Income Statement: Exxon Mobil Corp</vt:lpstr>
      <vt:lpstr>Income Statement</vt:lpstr>
      <vt:lpstr>Pie Charts</vt:lpstr>
      <vt:lpstr>Pie Chart Requirements</vt:lpstr>
      <vt:lpstr>Quiz: Pie Chart</vt:lpstr>
      <vt:lpstr>Format Patterns</vt:lpstr>
      <vt:lpstr>Format Data Labels</vt:lpstr>
      <vt:lpstr>Return on Investment</vt:lpstr>
      <vt:lpstr>Stock Investment Gain (dollars)</vt:lpstr>
      <vt:lpstr>Time Held (days)</vt:lpstr>
      <vt:lpstr>Annual Percentage Gain</vt:lpstr>
      <vt:lpstr>Chart Comparison</vt:lpstr>
      <vt:lpstr>Chart Comparison</vt:lpstr>
      <vt:lpstr>BIZARRO – by Dan Piraro</vt:lpstr>
      <vt:lpstr>Quiz: Chart Axis Format</vt:lpstr>
      <vt:lpstr>Quiz: Chart Comparison</vt:lpstr>
      <vt:lpstr>Quiz: Interest</vt:lpstr>
      <vt:lpstr>3D Clustered Column Chart</vt:lpstr>
      <vt:lpstr>Problems with Fill Colors on a Chart</vt:lpstr>
      <vt:lpstr>Chart Pattern Fills</vt:lpstr>
      <vt:lpstr>Chart Pattern Fills: Procedure Outline</vt:lpstr>
      <vt:lpstr>Excel’s Developer Tab</vt:lpstr>
      <vt:lpstr>Chart Pattern Fills: Select One Series </vt:lpstr>
      <vt:lpstr>Chart Pattern Fills: Visual Basic Editor</vt:lpstr>
      <vt:lpstr>Chart Pattern Fills: Immediate Window</vt:lpstr>
      <vt:lpstr>selection.fill.patterned(n)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Matthew J. Barrick</cp:lastModifiedBy>
  <cp:revision>260</cp:revision>
  <dcterms:created xsi:type="dcterms:W3CDTF">2007-11-20T15:05:15Z</dcterms:created>
  <dcterms:modified xsi:type="dcterms:W3CDTF">2010-10-06T20:34:48Z</dcterms:modified>
</cp:coreProperties>
</file>