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302" r:id="rId4"/>
    <p:sldId id="321" r:id="rId5"/>
    <p:sldId id="337" r:id="rId6"/>
    <p:sldId id="338" r:id="rId7"/>
    <p:sldId id="318" r:id="rId8"/>
    <p:sldId id="343" r:id="rId9"/>
    <p:sldId id="317" r:id="rId10"/>
    <p:sldId id="335" r:id="rId11"/>
    <p:sldId id="319" r:id="rId12"/>
    <p:sldId id="320" r:id="rId13"/>
    <p:sldId id="327" r:id="rId14"/>
    <p:sldId id="328" r:id="rId15"/>
    <p:sldId id="326" r:id="rId16"/>
    <p:sldId id="322" r:id="rId17"/>
    <p:sldId id="329" r:id="rId18"/>
    <p:sldId id="323" r:id="rId19"/>
    <p:sldId id="325" r:id="rId20"/>
    <p:sldId id="324" r:id="rId21"/>
    <p:sldId id="331" r:id="rId22"/>
    <p:sldId id="332" r:id="rId23"/>
    <p:sldId id="333" r:id="rId24"/>
    <p:sldId id="340" r:id="rId25"/>
    <p:sldId id="339" r:id="rId26"/>
    <p:sldId id="341" r:id="rId27"/>
    <p:sldId id="342" r:id="rId28"/>
    <p:sldId id="33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996633"/>
    <a:srgbClr val="9900CC"/>
    <a:srgbClr val="CC0099"/>
    <a:srgbClr val="77C0FD"/>
    <a:srgbClr val="0033CC"/>
    <a:srgbClr val="FF33CC"/>
    <a:srgbClr val="FFFF99"/>
    <a:srgbClr val="CCFFCC"/>
    <a:srgbClr val="FFCC99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F5EE73-3B02-42AC-884B-462138B0216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7EAEF3-CB2E-4460-82A9-B22111B1275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52600" cy="51133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latin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ltGray">
          <a:xfrm>
            <a:off x="990600" y="3405188"/>
            <a:ext cx="7772400" cy="28257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latin typeface="Times New Roman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white">
          <a:xfrm>
            <a:off x="1038225" y="3602038"/>
            <a:ext cx="7648575" cy="2554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latin typeface="Times New Roman" pitchFamily="18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0" y="5113338"/>
            <a:ext cx="9906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635000" y="558800"/>
            <a:ext cx="8077200" cy="320675"/>
            <a:chOff x="400" y="336"/>
            <a:chExt cx="5088" cy="192"/>
          </a:xfrm>
        </p:grpSpPr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3952" y="336"/>
              <a:ext cx="15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400" y="432"/>
              <a:ext cx="5088" cy="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67125"/>
            <a:ext cx="6858000" cy="236061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50CC2063-7DAD-46F1-8785-61FA36AC4513}" type="datetime1">
              <a:rPr lang="en-US"/>
              <a:pPr/>
              <a:t>7/15/2010</a:t>
            </a:fld>
            <a:endParaRPr lang="en-US" dirty="0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95DC0A-2921-4A3C-B8FD-B275F48877A6}" type="datetime1">
              <a:rPr lang="en-US"/>
              <a:pPr/>
              <a:t>7/15/2010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AE2DC-76BB-42FF-8D2C-A0AF698FDDB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49A31-FFBD-4CA5-8D28-A8E337CAC0B8}" type="datetime1">
              <a:rPr lang="en-US"/>
              <a:pPr/>
              <a:t>7/15/2010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80B95-0DDE-490E-A846-0B93D80415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22" y="6390042"/>
            <a:ext cx="451822" cy="304800"/>
          </a:xfrm>
        </p:spPr>
        <p:txBody>
          <a:bodyPr/>
          <a:lstStyle>
            <a:lvl1pPr algn="ctr">
              <a:defRPr sz="1600"/>
            </a:lvl1pPr>
          </a:lstStyle>
          <a:p>
            <a:fld id="{24CAA63D-6E27-4BDA-AFD7-BA7DA1AE02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172CDE-E8F5-46AB-A05C-62CB575BFD73}" type="datetime1">
              <a:rPr lang="en-US"/>
              <a:pPr/>
              <a:t>7/15/2010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07F63-DE8F-4514-AD43-25515776FFF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3810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3810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21F80-CA28-4265-B880-053CE34F856D}" type="datetime1">
              <a:rPr lang="en-US"/>
              <a:pPr/>
              <a:t>7/15/2010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03D62-97A6-4EDF-A0AB-D062E75E9C5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643C08-BC6A-4F09-B29F-820167D102F9}" type="datetime1">
              <a:rPr lang="en-US"/>
              <a:pPr/>
              <a:t>7/15/2010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5D09B-7A45-411F-B173-A446879E9F8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29A91D-5958-490C-8600-3A29D6D107E8}" type="datetime1">
              <a:rPr lang="en-US"/>
              <a:pPr/>
              <a:t>7/15/2010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6E8E3-0F1C-4D1E-BA41-723C0BD4366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17242E-5529-40B3-84F1-840DC92D2FD5}" type="datetime1">
              <a:rPr lang="en-US"/>
              <a:pPr/>
              <a:t>7/15/2010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61A23-8889-4FA4-A3EA-F172E123416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1D5C1-FF4E-4A43-8455-9F80DCA2AC22}" type="datetime1">
              <a:rPr lang="en-US"/>
              <a:pPr/>
              <a:t>7/15/2010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D5B4F-9ADB-4567-8C54-75C12BAE8F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9A3E5D-3FC4-47C9-A90E-AE6489186373}" type="datetime1">
              <a:rPr lang="en-US"/>
              <a:pPr/>
              <a:t>7/15/2010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39126-AB4F-46E1-A3CD-DA84DA24EE1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 userDrawn="1"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5124" name="Group 4"/>
          <p:cNvGrpSpPr>
            <a:grpSpLocks/>
          </p:cNvGrpSpPr>
          <p:nvPr userDrawn="1"/>
        </p:nvGrpSpPr>
        <p:grpSpPr bwMode="auto">
          <a:xfrm>
            <a:off x="381000" y="1066800"/>
            <a:ext cx="8305800" cy="182563"/>
            <a:chOff x="240" y="893"/>
            <a:chExt cx="5232" cy="115"/>
          </a:xfrm>
        </p:grpSpPr>
        <p:sp>
          <p:nvSpPr>
            <p:cNvPr id="5125" name="Rectangle 5"/>
            <p:cNvSpPr>
              <a:spLocks noChangeArrowheads="1"/>
            </p:cNvSpPr>
            <p:nvPr userDrawn="1"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126" name="Line 6"/>
            <p:cNvSpPr>
              <a:spLocks noChangeShapeType="1"/>
            </p:cNvSpPr>
            <p:nvPr userDrawn="1"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77724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22F767D-239D-4CAE-BDF0-236ED140F1EC}" type="datetime1">
              <a:rPr lang="en-US"/>
              <a:pPr/>
              <a:t>7/15/2010</a:t>
            </a:fld>
            <a:endParaRPr lang="en-US" dirty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5CD719-DAFD-409D-960C-60FE9A93DF4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6633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69696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6633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4C1E06E8-7D31-40DB-8E08-C6550F39FAE5}" type="datetime1">
              <a:rPr lang="en-US"/>
              <a:pPr/>
              <a:t>7/15/2010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5257" y="1143000"/>
            <a:ext cx="6999514" cy="2209800"/>
          </a:xfrm>
        </p:spPr>
        <p:txBody>
          <a:bodyPr/>
          <a:lstStyle/>
          <a:p>
            <a:r>
              <a:rPr lang="en-US" sz="3600" dirty="0"/>
              <a:t>CS-150L</a:t>
            </a:r>
            <a:br>
              <a:rPr lang="en-US" sz="3600" dirty="0"/>
            </a:br>
            <a:r>
              <a:rPr lang="en-US" sz="3600" dirty="0"/>
              <a:t>Computing for </a:t>
            </a:r>
            <a:r>
              <a:rPr lang="en-US" sz="3600" dirty="0" smtClean="0"/>
              <a:t>Business Students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/>
              <a:t>Retirement Annuity using IF for increased Fidelity</a:t>
            </a:r>
            <a:endParaRPr lang="en-US" sz="280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67125"/>
            <a:ext cx="3810000" cy="2360613"/>
          </a:xfrm>
        </p:spPr>
        <p:txBody>
          <a:bodyPr/>
          <a:lstStyle/>
          <a:p>
            <a:pPr marL="457200" indent="-457200" algn="l"/>
            <a:r>
              <a:rPr lang="en-US" sz="2000" dirty="0"/>
              <a:t>Instructor: </a:t>
            </a:r>
          </a:p>
          <a:p>
            <a:pPr marL="457200" indent="-457200" algn="l"/>
            <a:r>
              <a:rPr lang="en-US" sz="2000" dirty="0"/>
              <a:t>   </a:t>
            </a:r>
            <a:r>
              <a:rPr lang="en-US" sz="2000" dirty="0" smtClean="0"/>
              <a:t>Matthew </a:t>
            </a:r>
            <a:r>
              <a:rPr lang="en-US" sz="2000" dirty="0" err="1" smtClean="0"/>
              <a:t>Barrick</a:t>
            </a:r>
            <a:endParaRPr lang="en-US" sz="2000" dirty="0"/>
          </a:p>
          <a:p>
            <a:pPr marL="457200" indent="-457200" algn="l"/>
            <a:r>
              <a:rPr lang="en-US" sz="2000" dirty="0"/>
              <a:t>   e-mail: </a:t>
            </a:r>
            <a:r>
              <a:rPr lang="en-US" sz="2000" dirty="0" smtClean="0"/>
              <a:t>barrick@cs.unm.edu</a:t>
            </a:r>
            <a:endParaRPr lang="en-US" sz="2000" dirty="0"/>
          </a:p>
          <a:p>
            <a:pPr marL="457200" indent="-457200" algn="l"/>
            <a:r>
              <a:rPr lang="en-US" sz="2000" dirty="0" smtClean="0"/>
              <a:t>       www.cs.unm.edu/~barrick</a:t>
            </a:r>
            <a:endParaRPr lang="en-US" sz="2000" dirty="0"/>
          </a:p>
          <a:p>
            <a:pPr marL="457200" indent="-457200" algn="l"/>
            <a:r>
              <a:rPr lang="en-US" sz="2000" dirty="0"/>
              <a:t>   Office: Farris Engineering  Center (</a:t>
            </a:r>
            <a:r>
              <a:rPr lang="en-US" sz="2000" dirty="0" err="1"/>
              <a:t>FEC</a:t>
            </a:r>
            <a:r>
              <a:rPr lang="en-US" sz="2000" dirty="0"/>
              <a:t>) </a:t>
            </a:r>
            <a:r>
              <a:rPr lang="en-US" sz="2000"/>
              <a:t>room </a:t>
            </a:r>
            <a:r>
              <a:rPr lang="en-US" sz="2000" smtClean="0"/>
              <a:t>106</a:t>
            </a:r>
            <a:endParaRPr lang="en-US" sz="2000" dirty="0"/>
          </a:p>
        </p:txBody>
      </p:sp>
      <p:sp>
        <p:nvSpPr>
          <p:cNvPr id="2061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6218238" y="3717925"/>
            <a:ext cx="2236787" cy="22780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3273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DB61-074F-4B19-AFA1-B9CE4FEDB9AC}" type="slidenum">
              <a:rPr lang="en-US"/>
              <a:pPr/>
              <a:t>10</a:t>
            </a:fld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Date </a:t>
            </a:r>
            <a:r>
              <a:rPr lang="en-US" dirty="0" smtClean="0"/>
              <a:t>Functions </a:t>
            </a:r>
            <a:r>
              <a:rPr lang="en-US" sz="2400" dirty="0" smtClean="0">
                <a:solidFill>
                  <a:srgbClr val="FF0000"/>
                </a:solidFill>
              </a:rPr>
              <a:t>(Click to Open Excel)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8264" y="1508125"/>
          <a:ext cx="7659688" cy="4103688"/>
        </p:xfrm>
        <a:graphic>
          <a:graphicData uri="http://schemas.openxmlformats.org/presentationml/2006/ole">
            <p:oleObj spid="_x0000_s256005" name="Worksheet" r:id="rId3" imgW="7658988" imgH="410372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C2C4-8A8E-4DA6-B7D2-6BD2EFE18094}" type="slidenum">
              <a:rPr lang="en-US"/>
              <a:pPr/>
              <a:t>11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Quiz: </a:t>
            </a:r>
            <a:r>
              <a:rPr lang="en-US" sz="3400" dirty="0"/>
              <a:t>Friday, if 1</a:t>
            </a:r>
            <a:r>
              <a:rPr lang="en-US" sz="3400" baseline="30000" dirty="0"/>
              <a:t>st</a:t>
            </a:r>
            <a:r>
              <a:rPr lang="en-US" sz="3400" dirty="0"/>
              <a:t> falls on Weekend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3387725"/>
            <a:ext cx="8264525" cy="31607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/>
              <a:t>Which Excel equation can be entered in C2 and filled down through C7 to give the first day of the month if the first of the month is a </a:t>
            </a:r>
            <a:r>
              <a:rPr lang="en-US" sz="2000" dirty="0" smtClean="0"/>
              <a:t>weekday</a:t>
            </a:r>
            <a:r>
              <a:rPr lang="en-US" sz="2000" dirty="0"/>
              <a:t>, and to give the Friday before the 1</a:t>
            </a:r>
            <a:r>
              <a:rPr lang="en-US" sz="2000" baseline="30000" dirty="0"/>
              <a:t>st</a:t>
            </a:r>
            <a:r>
              <a:rPr lang="en-US" sz="2000" dirty="0"/>
              <a:t> if the 1</a:t>
            </a:r>
            <a:r>
              <a:rPr lang="en-US" sz="2000" baseline="30000" dirty="0"/>
              <a:t>st</a:t>
            </a:r>
            <a:r>
              <a:rPr lang="en-US" sz="2000" dirty="0"/>
              <a:t> falls on a weekend?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996633"/>
                </a:solidFill>
              </a:rPr>
              <a:t>	a)</a:t>
            </a:r>
            <a:r>
              <a:rPr lang="en-US" sz="2000" dirty="0"/>
              <a:t> =IF(B2=1,A2-2,IF(B2=7,A2-2,A2))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996633"/>
                </a:solidFill>
              </a:rPr>
              <a:t>	b)</a:t>
            </a:r>
            <a:r>
              <a:rPr lang="en-US" sz="2000" dirty="0"/>
              <a:t> =IF(B2=1,A2-2,IF(B2=7,A2-1,A2))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996633"/>
                </a:solidFill>
              </a:rPr>
              <a:t>	c) </a:t>
            </a:r>
            <a:r>
              <a:rPr lang="en-US" sz="2000" dirty="0"/>
              <a:t>=IF(B2=1,A2+2,IF(B2=7,A2+1,A2))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996633"/>
                </a:solidFill>
              </a:rPr>
              <a:t>	d) </a:t>
            </a:r>
            <a:r>
              <a:rPr lang="en-US" sz="2000" dirty="0"/>
              <a:t>=IF(B2=1,A2+1,IF(B2=7,A2+2,A2))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996633"/>
                </a:solidFill>
              </a:rPr>
              <a:t>	e) </a:t>
            </a:r>
            <a:r>
              <a:rPr lang="en-US" sz="2000" dirty="0"/>
              <a:t>=IF(B2=1,A2+1,IF(B2=7,A2+1,A2))</a:t>
            </a:r>
          </a:p>
        </p:txBody>
      </p:sp>
      <p:graphicFrame>
        <p:nvGraphicFramePr>
          <p:cNvPr id="235524" name="Object 4"/>
          <p:cNvGraphicFramePr>
            <a:graphicFrameLocks noChangeAspect="1"/>
          </p:cNvGraphicFramePr>
          <p:nvPr/>
        </p:nvGraphicFramePr>
        <p:xfrm>
          <a:off x="733425" y="1208088"/>
          <a:ext cx="4491038" cy="2162175"/>
        </p:xfrm>
        <a:graphic>
          <a:graphicData uri="http://schemas.openxmlformats.org/presentationml/2006/ole">
            <p:oleObj spid="_x0000_s235524" name="Image" r:id="rId3" imgW="7022222" imgH="337777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F615-00F0-4F29-A491-B76A5A00B5D9}" type="slidenum">
              <a:rPr lang="en-US"/>
              <a:pPr/>
              <a:t>12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Employer Contribution</a:t>
            </a:r>
          </a:p>
        </p:txBody>
      </p:sp>
      <p:graphicFrame>
        <p:nvGraphicFramePr>
          <p:cNvPr id="236681" name="Group 137"/>
          <p:cNvGraphicFramePr>
            <a:graphicFrameLocks noGrp="1"/>
          </p:cNvGraphicFramePr>
          <p:nvPr/>
        </p:nvGraphicFramePr>
        <p:xfrm>
          <a:off x="2695575" y="1316038"/>
          <a:ext cx="4252913" cy="2194560"/>
        </p:xfrm>
        <a:graphic>
          <a:graphicData uri="http://schemas.openxmlformats.org/drawingml/2006/table">
            <a:tbl>
              <a:tblPr/>
              <a:tblGrid>
                <a:gridCol w="795338"/>
                <a:gridCol w="757237"/>
                <a:gridCol w="2700338"/>
              </a:tblGrid>
              <a:tr h="3127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6678" name="Group 134"/>
          <p:cNvGraphicFramePr>
            <a:graphicFrameLocks noGrp="1"/>
          </p:cNvGraphicFramePr>
          <p:nvPr/>
        </p:nvGraphicFramePr>
        <p:xfrm>
          <a:off x="2687638" y="3602038"/>
          <a:ext cx="4260850" cy="2926080"/>
        </p:xfrm>
        <a:graphic>
          <a:graphicData uri="http://schemas.openxmlformats.org/drawingml/2006/table">
            <a:tbl>
              <a:tblPr/>
              <a:tblGrid>
                <a:gridCol w="774700"/>
                <a:gridCol w="730250"/>
                <a:gridCol w="275590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 + 25%(1%) = 5.25%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 + 25%(2%) = 5.50%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 + 25%(3%) = 5.75%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 + 25%(4%) = 6.00%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 + 25%(5%) = 6.25%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 + 25%(6%) = 6.50%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 + 25%(7%) = 6.75%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 + 25%(8%) = 7.00%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620" name="Text Box 76"/>
          <p:cNvSpPr txBox="1">
            <a:spLocks noChangeArrowheads="1"/>
          </p:cNvSpPr>
          <p:nvPr/>
        </p:nvSpPr>
        <p:spPr bwMode="auto">
          <a:xfrm>
            <a:off x="7377113" y="23637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Full Match</a:t>
            </a:r>
          </a:p>
        </p:txBody>
      </p:sp>
      <p:sp>
        <p:nvSpPr>
          <p:cNvPr id="236621" name="AutoShape 77"/>
          <p:cNvSpPr>
            <a:spLocks/>
          </p:cNvSpPr>
          <p:nvPr/>
        </p:nvSpPr>
        <p:spPr bwMode="auto">
          <a:xfrm>
            <a:off x="6991350" y="1685925"/>
            <a:ext cx="444500" cy="1803400"/>
          </a:xfrm>
          <a:prstGeom prst="rightBrace">
            <a:avLst>
              <a:gd name="adj1" fmla="val 3381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622" name="AutoShape 78"/>
          <p:cNvSpPr>
            <a:spLocks/>
          </p:cNvSpPr>
          <p:nvPr/>
        </p:nvSpPr>
        <p:spPr bwMode="auto">
          <a:xfrm>
            <a:off x="7002463" y="3613150"/>
            <a:ext cx="444500" cy="2884488"/>
          </a:xfrm>
          <a:prstGeom prst="rightBrace">
            <a:avLst>
              <a:gd name="adj1" fmla="val 540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624" name="Text Box 80"/>
          <p:cNvSpPr txBox="1">
            <a:spLocks noChangeArrowheads="1"/>
          </p:cNvSpPr>
          <p:nvPr/>
        </p:nvSpPr>
        <p:spPr bwMode="auto">
          <a:xfrm>
            <a:off x="7478713" y="4860925"/>
            <a:ext cx="1274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+¼ Match</a:t>
            </a:r>
          </a:p>
        </p:txBody>
      </p:sp>
      <p:sp>
        <p:nvSpPr>
          <p:cNvPr id="236625" name="Text Box 81"/>
          <p:cNvSpPr txBox="1">
            <a:spLocks noChangeArrowheads="1"/>
          </p:cNvSpPr>
          <p:nvPr/>
        </p:nvSpPr>
        <p:spPr bwMode="auto">
          <a:xfrm>
            <a:off x="7600950" y="5965825"/>
            <a:ext cx="1341438" cy="395288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Maxed Out</a:t>
            </a:r>
          </a:p>
        </p:txBody>
      </p:sp>
      <p:sp>
        <p:nvSpPr>
          <p:cNvPr id="236626" name="Text Box 82"/>
          <p:cNvSpPr txBox="1">
            <a:spLocks noChangeArrowheads="1"/>
          </p:cNvSpPr>
          <p:nvPr/>
        </p:nvSpPr>
        <p:spPr bwMode="auto">
          <a:xfrm>
            <a:off x="708025" y="1374775"/>
            <a:ext cx="174466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996633"/>
                </a:solidFill>
              </a:rPr>
              <a:t>The table shows whole number contributions, but the equation also needs to work for 5.5%, 7.25% and other fractional employee contributions.</a:t>
            </a:r>
          </a:p>
        </p:txBody>
      </p:sp>
      <p:sp>
        <p:nvSpPr>
          <p:cNvPr id="236682" name="Line 138"/>
          <p:cNvSpPr>
            <a:spLocks noChangeShapeType="1"/>
          </p:cNvSpPr>
          <p:nvPr/>
        </p:nvSpPr>
        <p:spPr bwMode="auto">
          <a:xfrm flipH="1">
            <a:off x="6927850" y="6362700"/>
            <a:ext cx="701675" cy="952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E204-3E43-4C4E-9AD8-6B3BDF43FEE7}" type="slidenum">
              <a:rPr lang="en-US"/>
              <a:pPr/>
              <a:t>13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MONTH(date) Syntax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900" y="1295400"/>
            <a:ext cx="7899400" cy="5143500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n-US"/>
              <a:t>The Excel MONTH(date) function</a:t>
            </a:r>
          </a:p>
          <a:p>
            <a:pPr marL="533400" indent="-533400">
              <a:spcBef>
                <a:spcPct val="50000"/>
              </a:spcBef>
            </a:pPr>
            <a:r>
              <a:rPr lang="en-US"/>
              <a:t>Requires one parameter: a date.</a:t>
            </a:r>
          </a:p>
          <a:p>
            <a:pPr marL="533400" indent="-533400">
              <a:spcBef>
                <a:spcPct val="50000"/>
              </a:spcBef>
            </a:pPr>
            <a:r>
              <a:rPr lang="en-US"/>
              <a:t>Returns a number between 1 and 12.</a:t>
            </a:r>
          </a:p>
          <a:p>
            <a:pPr marL="533400" indent="-533400">
              <a:spcBef>
                <a:spcPct val="50000"/>
              </a:spcBef>
            </a:pPr>
            <a:r>
              <a:rPr lang="en-US"/>
              <a:t>The return value should be formatted as a </a:t>
            </a:r>
            <a:r>
              <a:rPr lang="en-US" i="1"/>
              <a:t>number with zero decimal places</a:t>
            </a:r>
            <a:r>
              <a:rPr lang="en-US"/>
              <a:t>.</a:t>
            </a:r>
          </a:p>
          <a:p>
            <a:pPr marL="533400" indent="-533400"/>
            <a:endParaRPr lang="en-US" sz="1800"/>
          </a:p>
          <a:p>
            <a:pPr marL="533400" indent="-533400"/>
            <a:r>
              <a:rPr lang="en-US"/>
              <a:t>There are four columns in lab 9 that use this value. </a:t>
            </a:r>
          </a:p>
          <a:p>
            <a:pPr marL="533400" indent="-533400"/>
            <a:r>
              <a:rPr lang="en-US"/>
              <a:t>Do not be afraid to create new columns with extra columns with </a:t>
            </a:r>
            <a:r>
              <a:rPr lang="en-US" i="1"/>
              <a:t>intermediate calculations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968342" y="6051324"/>
            <a:ext cx="402771" cy="534987"/>
          </a:xfrm>
          <a:prstGeom prst="rect">
            <a:avLst/>
          </a:prstGeom>
          <a:solidFill>
            <a:srgbClr val="77C0F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83629" y="6051324"/>
            <a:ext cx="2285998" cy="534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730829" y="6051324"/>
            <a:ext cx="2884713" cy="5349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E6D6-FF32-4E15-8B6B-641B5A2298AA}" type="slidenum">
              <a:rPr lang="en-US"/>
              <a:pPr/>
              <a:t>14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6429" y="130629"/>
            <a:ext cx="7772400" cy="1001485"/>
          </a:xfrm>
        </p:spPr>
        <p:txBody>
          <a:bodyPr/>
          <a:lstStyle/>
          <a:p>
            <a:r>
              <a:rPr lang="en-US" dirty="0"/>
              <a:t>Annual Contribution: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With and without an extra Month Column</a:t>
            </a:r>
            <a:endParaRPr lang="en-US" sz="3200" dirty="0"/>
          </a:p>
        </p:txBody>
      </p:sp>
      <p:pic>
        <p:nvPicPr>
          <p:cNvPr id="248838" name="Picture 6" descr="lab9-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913" y="3676152"/>
            <a:ext cx="8277225" cy="21145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48839" name="Picture 7" descr="lab9-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314450"/>
            <a:ext cx="8228012" cy="214471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936171" y="6052911"/>
            <a:ext cx="7717972" cy="523220"/>
          </a:xfrm>
          <a:prstGeom prst="rect">
            <a:avLst/>
          </a:prstGeom>
          <a:noFill/>
          <a:ln w="2857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/>
              <a:t>=</a:t>
            </a:r>
            <a:r>
              <a:rPr lang="en-US" sz="2800" dirty="0" smtClean="0">
                <a:solidFill>
                  <a:srgbClr val="9900CC"/>
                </a:solidFill>
              </a:rPr>
              <a:t>IF(</a:t>
            </a:r>
            <a:r>
              <a:rPr lang="en-US" sz="2800" dirty="0" smtClean="0"/>
              <a:t> MONTH(A13)=12</a:t>
            </a:r>
            <a:r>
              <a:rPr lang="en-US" sz="2800" dirty="0" smtClean="0">
                <a:solidFill>
                  <a:srgbClr val="9900CC"/>
                </a:solidFill>
              </a:rPr>
              <a:t>,</a:t>
            </a:r>
            <a:r>
              <a:rPr lang="en-US" sz="2800" dirty="0" smtClean="0"/>
              <a:t>     SUM(B2:B13)</a:t>
            </a:r>
            <a:r>
              <a:rPr lang="en-US" sz="2800" dirty="0" smtClean="0">
                <a:solidFill>
                  <a:srgbClr val="9900CC"/>
                </a:solidFill>
              </a:rPr>
              <a:t>,</a:t>
            </a:r>
            <a:r>
              <a:rPr lang="en-US" sz="2800" dirty="0" smtClean="0"/>
              <a:t>      "" </a:t>
            </a:r>
            <a:r>
              <a:rPr lang="en-US" sz="2800" dirty="0" smtClean="0">
                <a:solidFill>
                  <a:srgbClr val="9900CC"/>
                </a:solidFill>
              </a:rPr>
              <a:t>)</a:t>
            </a:r>
            <a:endParaRPr lang="en-US" sz="28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217E-FEE6-4C77-A2DF-9F1B25496DD3}" type="slidenum">
              <a:rPr lang="en-US"/>
              <a:pPr/>
              <a:t>15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Quiz: Correct </a:t>
            </a:r>
            <a:r>
              <a:rPr lang="en-US" sz="3800" dirty="0"/>
              <a:t>Syntax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1295400"/>
            <a:ext cx="7781925" cy="5133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Which of the following uses </a:t>
            </a:r>
            <a:r>
              <a:rPr lang="en-US" i="1" dirty="0"/>
              <a:t>Correct Syntax</a:t>
            </a:r>
            <a:r>
              <a:rPr lang="en-US" dirty="0"/>
              <a:t>?</a:t>
            </a:r>
          </a:p>
          <a:p>
            <a:pPr>
              <a:spcBef>
                <a:spcPts val="2400"/>
              </a:spcBef>
              <a:buFont typeface="Wingdings" pitchFamily="2" charset="2"/>
              <a:buNone/>
            </a:pPr>
            <a:r>
              <a:rPr lang="en-US" dirty="0">
                <a:solidFill>
                  <a:srgbClr val="996633"/>
                </a:solidFill>
              </a:rPr>
              <a:t>a)</a:t>
            </a:r>
            <a:r>
              <a:rPr lang="en-US" dirty="0"/>
              <a:t> =IF(MONTH(B3=7),A1,A1+1)</a:t>
            </a:r>
          </a:p>
          <a:p>
            <a:pPr>
              <a:spcBef>
                <a:spcPts val="2400"/>
              </a:spcBef>
              <a:buFont typeface="Wingdings" pitchFamily="2" charset="2"/>
              <a:buNone/>
            </a:pPr>
            <a:r>
              <a:rPr lang="en-US" dirty="0">
                <a:solidFill>
                  <a:srgbClr val="996633"/>
                </a:solidFill>
              </a:rPr>
              <a:t>b)</a:t>
            </a:r>
            <a:r>
              <a:rPr lang="en-US" dirty="0"/>
              <a:t> =IF(MONTH(B3),=7,A1,A1+1)</a:t>
            </a:r>
          </a:p>
          <a:p>
            <a:pPr>
              <a:spcBef>
                <a:spcPts val="2400"/>
              </a:spcBef>
              <a:buFont typeface="Wingdings" pitchFamily="2" charset="2"/>
              <a:buNone/>
            </a:pPr>
            <a:r>
              <a:rPr lang="en-US" dirty="0">
                <a:solidFill>
                  <a:srgbClr val="996633"/>
                </a:solidFill>
              </a:rPr>
              <a:t>c)</a:t>
            </a:r>
            <a:r>
              <a:rPr lang="en-US" dirty="0"/>
              <a:t> =IF(MONTH(B3,=7,A1,A1+1))</a:t>
            </a:r>
          </a:p>
          <a:p>
            <a:pPr>
              <a:spcBef>
                <a:spcPts val="2400"/>
              </a:spcBef>
              <a:buFont typeface="Wingdings" pitchFamily="2" charset="2"/>
              <a:buNone/>
            </a:pPr>
            <a:r>
              <a:rPr lang="en-US" dirty="0">
                <a:solidFill>
                  <a:srgbClr val="996633"/>
                </a:solidFill>
              </a:rPr>
              <a:t>d)</a:t>
            </a:r>
            <a:r>
              <a:rPr lang="en-US" dirty="0"/>
              <a:t> =IF(MONTH(B3=7,A1),A1+1)</a:t>
            </a:r>
          </a:p>
          <a:p>
            <a:pPr>
              <a:spcBef>
                <a:spcPts val="2400"/>
              </a:spcBef>
              <a:buFont typeface="Wingdings" pitchFamily="2" charset="2"/>
              <a:buNone/>
            </a:pPr>
            <a:r>
              <a:rPr lang="en-US" dirty="0">
                <a:solidFill>
                  <a:srgbClr val="996633"/>
                </a:solidFill>
              </a:rPr>
              <a:t>e)</a:t>
            </a:r>
            <a:r>
              <a:rPr lang="en-US" dirty="0"/>
              <a:t> =IF(MONTH(B3)=7,A1,A1+1)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7989-F4E2-4918-8E14-E6EED7BA1858}" type="slidenum">
              <a:rPr lang="en-US"/>
              <a:pPr/>
              <a:t>16</a:t>
            </a:fld>
            <a:endParaRPr lang="en-US"/>
          </a:p>
        </p:txBody>
      </p:sp>
      <p:sp>
        <p:nvSpPr>
          <p:cNvPr id="242696" name="Rectangle 8"/>
          <p:cNvSpPr>
            <a:spLocks noChangeArrowheads="1"/>
          </p:cNvSpPr>
          <p:nvPr/>
        </p:nvSpPr>
        <p:spPr bwMode="auto">
          <a:xfrm>
            <a:off x="5856288" y="5430838"/>
            <a:ext cx="1319212" cy="5349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3590925" y="5424488"/>
            <a:ext cx="1520825" cy="5349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1438275" y="5432425"/>
            <a:ext cx="1520825" cy="5349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Wednesday of Month – 7 cases</a:t>
            </a:r>
          </a:p>
        </p:txBody>
      </p:sp>
      <p:pic>
        <p:nvPicPr>
          <p:cNvPr id="242693" name="Picture 5" descr="lab9-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663" y="1331913"/>
            <a:ext cx="6073775" cy="3460750"/>
          </a:xfrm>
          <a:prstGeom prst="rect">
            <a:avLst/>
          </a:prstGeom>
          <a:noFill/>
        </p:spPr>
      </p:pic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899025"/>
            <a:ext cx="8134350" cy="1317625"/>
          </a:xfrm>
        </p:spPr>
        <p:txBody>
          <a:bodyPr/>
          <a:lstStyle/>
          <a:p>
            <a:r>
              <a:rPr lang="en-US" sz="2400" dirty="0"/>
              <a:t>Always add </a:t>
            </a:r>
            <a:r>
              <a:rPr lang="en-US" sz="2400" i="1" dirty="0"/>
              <a:t>zero</a:t>
            </a:r>
            <a:r>
              <a:rPr lang="en-US" sz="2400" dirty="0"/>
              <a:t> through </a:t>
            </a:r>
            <a:r>
              <a:rPr lang="en-US" sz="2400" i="1" dirty="0"/>
              <a:t>six</a:t>
            </a:r>
            <a:r>
              <a:rPr lang="en-US" sz="2400" dirty="0"/>
              <a:t> days </a:t>
            </a:r>
            <a:r>
              <a:rPr lang="en-US" sz="2400" i="1" dirty="0"/>
              <a:t>plus</a:t>
            </a:r>
            <a:r>
              <a:rPr lang="en-US" sz="2400" dirty="0"/>
              <a:t> the 1</a:t>
            </a:r>
            <a:r>
              <a:rPr lang="en-US" sz="2400" baseline="30000" dirty="0"/>
              <a:t>st</a:t>
            </a:r>
            <a:r>
              <a:rPr lang="en-US" sz="2400" dirty="0"/>
              <a:t> of month.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dirty="0"/>
              <a:t>=IF( B1=1,  3,  IF( B1=2,  2,  IF ( B1=3, 1, IF (...))))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78CE-9FF7-4B93-877C-236CB2036C58}" type="slidenum">
              <a:rPr lang="en-US"/>
              <a:pPr/>
              <a:t>17</a:t>
            </a:fld>
            <a:endParaRPr lang="en-US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4895850" y="5086350"/>
            <a:ext cx="1274763" cy="5349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3332163" y="5080000"/>
            <a:ext cx="1303337" cy="5349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 Finding – 2 Cases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8363" y="5051425"/>
            <a:ext cx="7772400" cy="6207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/>
              <a:t>=IF( B1&lt;=4,    4-B1,    11-B1  )</a:t>
            </a:r>
          </a:p>
        </p:txBody>
      </p:sp>
      <p:pic>
        <p:nvPicPr>
          <p:cNvPr id="249860" name="Picture 4" descr="lab9-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938" y="1284288"/>
            <a:ext cx="7618412" cy="3608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962-8661-4B79-A894-8AEA814AF5F9}" type="slidenum">
              <a:rPr lang="en-US"/>
              <a:pPr/>
              <a:t>18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</a:t>
            </a:r>
            <a:r>
              <a:rPr lang="en-US" dirty="0"/>
              <a:t>Reading If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3325813"/>
            <a:ext cx="7772400" cy="3154362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517525" algn="l"/>
                <a:tab pos="2290763" algn="l"/>
                <a:tab pos="4119563" algn="l"/>
                <a:tab pos="5827713" algn="l"/>
              </a:tabLst>
            </a:pPr>
            <a:r>
              <a:rPr lang="en-US" sz="2400"/>
              <a:t>Filling down the equation shown in C2 will result in which set of values in C2, C3, C4, and C5?</a:t>
            </a:r>
          </a:p>
          <a:p>
            <a:pPr>
              <a:buFont typeface="Wingdings" pitchFamily="2" charset="2"/>
              <a:buNone/>
              <a:tabLst>
                <a:tab pos="517525" algn="l"/>
                <a:tab pos="2290763" algn="l"/>
                <a:tab pos="4119563" algn="l"/>
                <a:tab pos="5827713" algn="l"/>
              </a:tabLst>
            </a:pPr>
            <a:endParaRPr lang="en-US" sz="800"/>
          </a:p>
          <a:p>
            <a:pPr>
              <a:buFont typeface="Wingdings" pitchFamily="2" charset="2"/>
              <a:buNone/>
              <a:tabLst>
                <a:tab pos="517525" algn="l"/>
                <a:tab pos="2290763" algn="l"/>
                <a:tab pos="4119563" algn="l"/>
                <a:tab pos="5827713" algn="l"/>
              </a:tabLst>
            </a:pPr>
            <a:r>
              <a:rPr lang="en-US" sz="2400">
                <a:solidFill>
                  <a:srgbClr val="996633"/>
                </a:solidFill>
              </a:rPr>
              <a:t>a) 	</a:t>
            </a:r>
            <a:r>
              <a:rPr lang="en-US" sz="2400"/>
              <a:t>10/2/2007,	11/1/2007,	12/1/2007,	1/1/2008</a:t>
            </a:r>
          </a:p>
          <a:p>
            <a:pPr>
              <a:buFont typeface="Wingdings" pitchFamily="2" charset="2"/>
              <a:buNone/>
              <a:tabLst>
                <a:tab pos="517525" algn="l"/>
                <a:tab pos="2290763" algn="l"/>
                <a:tab pos="4119563" algn="l"/>
                <a:tab pos="5827713" algn="l"/>
              </a:tabLst>
            </a:pPr>
            <a:r>
              <a:rPr lang="en-US" sz="2400">
                <a:solidFill>
                  <a:srgbClr val="996633"/>
                </a:solidFill>
              </a:rPr>
              <a:t>b) 	</a:t>
            </a:r>
            <a:r>
              <a:rPr lang="en-US" sz="2400"/>
              <a:t>10/1/2007,	11/2/2007,	12/1/2007,	1/1/2008</a:t>
            </a:r>
          </a:p>
          <a:p>
            <a:pPr>
              <a:buFont typeface="Wingdings" pitchFamily="2" charset="2"/>
              <a:buNone/>
              <a:tabLst>
                <a:tab pos="517525" algn="l"/>
                <a:tab pos="2290763" algn="l"/>
                <a:tab pos="4119563" algn="l"/>
                <a:tab pos="5827713" algn="l"/>
              </a:tabLst>
            </a:pPr>
            <a:r>
              <a:rPr lang="en-US" sz="2400">
                <a:solidFill>
                  <a:srgbClr val="996633"/>
                </a:solidFill>
              </a:rPr>
              <a:t>c) 		</a:t>
            </a:r>
            <a:r>
              <a:rPr lang="en-US" sz="2400"/>
              <a:t>10/2/2007,	11/1/2007,	12/2/2007,	1/1/2008</a:t>
            </a:r>
          </a:p>
          <a:p>
            <a:pPr>
              <a:buFont typeface="Wingdings" pitchFamily="2" charset="2"/>
              <a:buNone/>
              <a:tabLst>
                <a:tab pos="517525" algn="l"/>
                <a:tab pos="2290763" algn="l"/>
                <a:tab pos="4119563" algn="l"/>
                <a:tab pos="5827713" algn="l"/>
              </a:tabLst>
            </a:pPr>
            <a:r>
              <a:rPr lang="en-US" sz="2400">
                <a:solidFill>
                  <a:srgbClr val="996633"/>
                </a:solidFill>
              </a:rPr>
              <a:t>d) 	</a:t>
            </a:r>
            <a:r>
              <a:rPr lang="en-US" sz="2400"/>
              <a:t>10/1/2007,	11/1/2007,	12/2/2007,	1/1/2008</a:t>
            </a:r>
          </a:p>
          <a:p>
            <a:pPr>
              <a:buFont typeface="Wingdings" pitchFamily="2" charset="2"/>
              <a:buNone/>
              <a:tabLst>
                <a:tab pos="517525" algn="l"/>
                <a:tab pos="2290763" algn="l"/>
                <a:tab pos="4119563" algn="l"/>
                <a:tab pos="5827713" algn="l"/>
              </a:tabLst>
            </a:pPr>
            <a:r>
              <a:rPr lang="en-US" sz="2400">
                <a:solidFill>
                  <a:srgbClr val="996633"/>
                </a:solidFill>
              </a:rPr>
              <a:t>e) 	</a:t>
            </a:r>
            <a:r>
              <a:rPr lang="en-US" sz="2400"/>
              <a:t>10/1/2007,	11/2/2007,	12/2/2007,	1/1/2008</a:t>
            </a:r>
          </a:p>
        </p:txBody>
      </p:sp>
      <p:pic>
        <p:nvPicPr>
          <p:cNvPr id="243718" name="Picture 6" descr="lab9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888" y="1268413"/>
            <a:ext cx="7713662" cy="198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5CC-BD79-4157-96F0-2A0B38D4C939}" type="slidenum">
              <a:rPr lang="en-US"/>
              <a:pPr/>
              <a:t>19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</a:t>
            </a:r>
            <a:r>
              <a:rPr lang="en-US" dirty="0"/>
              <a:t>Reading Nested If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3325813"/>
            <a:ext cx="7772400" cy="3154362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517525" algn="l"/>
                <a:tab pos="2290763" algn="l"/>
                <a:tab pos="4119563" algn="l"/>
                <a:tab pos="5827713" algn="l"/>
              </a:tabLst>
            </a:pPr>
            <a:r>
              <a:rPr lang="en-US" sz="2400"/>
              <a:t>Filling down the equation shown in C2 will result in which set of values in C2, C3, C4, and C5?</a:t>
            </a:r>
          </a:p>
          <a:p>
            <a:pPr>
              <a:buFont typeface="Wingdings" pitchFamily="2" charset="2"/>
              <a:buNone/>
              <a:tabLst>
                <a:tab pos="517525" algn="l"/>
                <a:tab pos="2290763" algn="l"/>
                <a:tab pos="4119563" algn="l"/>
                <a:tab pos="5827713" algn="l"/>
              </a:tabLst>
            </a:pPr>
            <a:endParaRPr lang="en-US" sz="800"/>
          </a:p>
          <a:p>
            <a:pPr>
              <a:buFont typeface="Wingdings" pitchFamily="2" charset="2"/>
              <a:buNone/>
              <a:tabLst>
                <a:tab pos="517525" algn="l"/>
                <a:tab pos="2290763" algn="l"/>
                <a:tab pos="4119563" algn="l"/>
                <a:tab pos="5827713" algn="l"/>
              </a:tabLst>
            </a:pPr>
            <a:r>
              <a:rPr lang="en-US" sz="2400">
                <a:solidFill>
                  <a:srgbClr val="996633"/>
                </a:solidFill>
              </a:rPr>
              <a:t>a) 	</a:t>
            </a:r>
            <a:r>
              <a:rPr lang="en-US" sz="2400"/>
              <a:t>7/1/2008,	8/1/2008,	9/1/2008,	10/1/2008</a:t>
            </a:r>
          </a:p>
          <a:p>
            <a:pPr>
              <a:buFont typeface="Wingdings" pitchFamily="2" charset="2"/>
              <a:buNone/>
              <a:tabLst>
                <a:tab pos="517525" algn="l"/>
                <a:tab pos="2290763" algn="l"/>
                <a:tab pos="4119563" algn="l"/>
                <a:tab pos="5827713" algn="l"/>
              </a:tabLst>
            </a:pPr>
            <a:r>
              <a:rPr lang="en-US" sz="2400">
                <a:solidFill>
                  <a:srgbClr val="996633"/>
                </a:solidFill>
              </a:rPr>
              <a:t>b) 	</a:t>
            </a:r>
            <a:r>
              <a:rPr lang="en-US" sz="2400"/>
              <a:t>7/5/2008,	8/5/2008,	9/5/2008,	10/5/2008</a:t>
            </a:r>
          </a:p>
          <a:p>
            <a:pPr>
              <a:buFont typeface="Wingdings" pitchFamily="2" charset="2"/>
              <a:buNone/>
              <a:tabLst>
                <a:tab pos="517525" algn="l"/>
                <a:tab pos="2290763" algn="l"/>
                <a:tab pos="4119563" algn="l"/>
                <a:tab pos="5827713" algn="l"/>
              </a:tabLst>
            </a:pPr>
            <a:r>
              <a:rPr lang="en-US" sz="2400">
                <a:solidFill>
                  <a:srgbClr val="996633"/>
                </a:solidFill>
              </a:rPr>
              <a:t>c) 		</a:t>
            </a:r>
            <a:r>
              <a:rPr lang="en-US" sz="2400"/>
              <a:t>7/1/2008,	8/1/2008,	9/5/2008,	10/1/2008</a:t>
            </a:r>
          </a:p>
          <a:p>
            <a:pPr>
              <a:buFont typeface="Wingdings" pitchFamily="2" charset="2"/>
              <a:buNone/>
              <a:tabLst>
                <a:tab pos="517525" algn="l"/>
                <a:tab pos="2290763" algn="l"/>
                <a:tab pos="4119563" algn="l"/>
                <a:tab pos="5827713" algn="l"/>
              </a:tabLst>
            </a:pPr>
            <a:r>
              <a:rPr lang="en-US" sz="2400">
                <a:solidFill>
                  <a:srgbClr val="996633"/>
                </a:solidFill>
              </a:rPr>
              <a:t>d) 	</a:t>
            </a:r>
            <a:r>
              <a:rPr lang="en-US" sz="2400"/>
              <a:t>7/4/2008,	8/4/2008,	9/4/2008,	10/4/2008</a:t>
            </a:r>
          </a:p>
          <a:p>
            <a:pPr>
              <a:buFont typeface="Wingdings" pitchFamily="2" charset="2"/>
              <a:buNone/>
              <a:tabLst>
                <a:tab pos="517525" algn="l"/>
                <a:tab pos="2290763" algn="l"/>
                <a:tab pos="4119563" algn="l"/>
                <a:tab pos="5827713" algn="l"/>
              </a:tabLst>
            </a:pPr>
            <a:r>
              <a:rPr lang="en-US" sz="2400">
                <a:solidFill>
                  <a:srgbClr val="996633"/>
                </a:solidFill>
              </a:rPr>
              <a:t>e) 	</a:t>
            </a:r>
            <a:r>
              <a:rPr lang="en-US" sz="2400"/>
              <a:t>7/5/2008,	8/5/2008,	9/4/2008,	10/4/2008</a:t>
            </a:r>
          </a:p>
        </p:txBody>
      </p:sp>
      <p:pic>
        <p:nvPicPr>
          <p:cNvPr id="245765" name="Picture 5" descr="lab9-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1250950"/>
            <a:ext cx="8697913" cy="193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1042-20D0-427B-B44E-DC0A10DFD6D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9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3503" y="1395639"/>
            <a:ext cx="7731125" cy="5103132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dirty="0"/>
              <a:t>Retirement Annuities</a:t>
            </a:r>
          </a:p>
          <a:p>
            <a:pPr>
              <a:spcBef>
                <a:spcPct val="60000"/>
              </a:spcBef>
            </a:pPr>
            <a:r>
              <a:rPr lang="en-US" dirty="0"/>
              <a:t>Conditional Formatting</a:t>
            </a:r>
          </a:p>
          <a:p>
            <a:pPr>
              <a:spcBef>
                <a:spcPct val="60000"/>
              </a:spcBef>
            </a:pPr>
            <a:r>
              <a:rPr lang="en-US" dirty="0"/>
              <a:t>Conditional Logic</a:t>
            </a:r>
          </a:p>
          <a:p>
            <a:pPr>
              <a:spcBef>
                <a:spcPct val="60000"/>
              </a:spcBef>
            </a:pPr>
            <a:r>
              <a:rPr lang="en-US" dirty="0"/>
              <a:t>Excel function: </a:t>
            </a:r>
            <a:endParaRPr lang="en-US" dirty="0" smtClean="0"/>
          </a:p>
          <a:p>
            <a:pPr>
              <a:spcBef>
                <a:spcPct val="60000"/>
              </a:spcBef>
            </a:pPr>
            <a:endParaRPr lang="en-US" dirty="0"/>
          </a:p>
          <a:p>
            <a:pPr>
              <a:spcBef>
                <a:spcPct val="60000"/>
              </a:spcBef>
            </a:pPr>
            <a:endParaRPr lang="en-US" sz="1600" dirty="0"/>
          </a:p>
          <a:p>
            <a:pPr>
              <a:spcBef>
                <a:spcPct val="60000"/>
              </a:spcBef>
              <a:buFont typeface="Wingdings" pitchFamily="2" charset="2"/>
              <a:buNone/>
            </a:pPr>
            <a:endParaRPr lang="en-US" dirty="0"/>
          </a:p>
          <a:p>
            <a:pPr>
              <a:spcBef>
                <a:spcPct val="60000"/>
              </a:spcBef>
              <a:buFont typeface="Wingdings" pitchFamily="2" charset="2"/>
              <a:buNone/>
            </a:pPr>
            <a:r>
              <a:rPr lang="en-US" b="1" dirty="0"/>
              <a:t>If(</a:t>
            </a:r>
            <a:r>
              <a:rPr lang="en-US" b="1" dirty="0" err="1"/>
              <a:t>logical_test</a:t>
            </a:r>
            <a:r>
              <a:rPr lang="en-US" b="1" dirty="0"/>
              <a:t>, </a:t>
            </a:r>
            <a:r>
              <a:rPr lang="en-US" b="1" dirty="0" err="1"/>
              <a:t>value_if_true</a:t>
            </a:r>
            <a:r>
              <a:rPr lang="en-US" b="1" dirty="0"/>
              <a:t>, </a:t>
            </a:r>
            <a:r>
              <a:rPr lang="en-US" b="1" dirty="0" err="1"/>
              <a:t>value_if_false</a:t>
            </a:r>
            <a:r>
              <a:rPr lang="en-US" b="1" dirty="0"/>
              <a:t>)</a:t>
            </a:r>
            <a:endParaRPr lang="en-US" b="1" i="1" dirty="0"/>
          </a:p>
        </p:txBody>
      </p:sp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5940425" y="1304925"/>
          <a:ext cx="2811463" cy="4365625"/>
        </p:xfrm>
        <a:graphic>
          <a:graphicData uri="http://schemas.openxmlformats.org/presentationml/2006/ole">
            <p:oleObj spid="_x0000_s126983" name="Image" r:id="rId3" imgW="3923810" imgH="609523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8727-3078-4CF8-A4D9-AB1F09420581}" type="slidenum">
              <a:rPr lang="en-US"/>
              <a:pPr/>
              <a:t>20</a:t>
            </a:fld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277813"/>
            <a:ext cx="8074025" cy="712787"/>
          </a:xfrm>
        </p:spPr>
        <p:txBody>
          <a:bodyPr/>
          <a:lstStyle/>
          <a:p>
            <a:r>
              <a:rPr lang="en-US" dirty="0"/>
              <a:t>Quiz </a:t>
            </a:r>
            <a:r>
              <a:rPr lang="en-US" dirty="0" smtClean="0"/>
              <a:t>: </a:t>
            </a:r>
            <a:r>
              <a:rPr lang="en-US" dirty="0"/>
              <a:t>Reading If – </a:t>
            </a:r>
            <a:r>
              <a:rPr lang="en-US" sz="3400" dirty="0"/>
              <a:t>Same Equation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3305175"/>
            <a:ext cx="7772400" cy="3182938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517525" algn="l"/>
                <a:tab pos="2290763" algn="l"/>
                <a:tab pos="4119563" algn="l"/>
                <a:tab pos="5827713" algn="l"/>
              </a:tabLst>
            </a:pPr>
            <a:r>
              <a:rPr lang="en-US" sz="2400"/>
              <a:t>Filling down the equation shown in C2 will result in which set of values in C2, C3, C4, and C5?</a:t>
            </a:r>
          </a:p>
          <a:p>
            <a:pPr>
              <a:buFont typeface="Wingdings" pitchFamily="2" charset="2"/>
              <a:buNone/>
              <a:tabLst>
                <a:tab pos="517525" algn="l"/>
                <a:tab pos="2290763" algn="l"/>
                <a:tab pos="4119563" algn="l"/>
                <a:tab pos="5827713" algn="l"/>
              </a:tabLst>
            </a:pPr>
            <a:endParaRPr lang="en-US" sz="800"/>
          </a:p>
          <a:p>
            <a:pPr>
              <a:buFont typeface="Wingdings" pitchFamily="2" charset="2"/>
              <a:buNone/>
              <a:tabLst>
                <a:tab pos="517525" algn="l"/>
                <a:tab pos="2290763" algn="l"/>
                <a:tab pos="4119563" algn="l"/>
                <a:tab pos="5827713" algn="l"/>
              </a:tabLst>
            </a:pPr>
            <a:r>
              <a:rPr lang="en-US" sz="2400">
                <a:solidFill>
                  <a:srgbClr val="996633"/>
                </a:solidFill>
              </a:rPr>
              <a:t>a) 	</a:t>
            </a:r>
            <a:r>
              <a:rPr lang="en-US" sz="2400"/>
              <a:t>12/1/2008,	1/1/2009,	2/5/2009,	3/5/2009</a:t>
            </a:r>
          </a:p>
          <a:p>
            <a:pPr>
              <a:buFont typeface="Wingdings" pitchFamily="2" charset="2"/>
              <a:buNone/>
              <a:tabLst>
                <a:tab pos="517525" algn="l"/>
                <a:tab pos="2290763" algn="l"/>
                <a:tab pos="4119563" algn="l"/>
                <a:tab pos="5827713" algn="l"/>
              </a:tabLst>
            </a:pPr>
            <a:r>
              <a:rPr lang="en-US" sz="2400">
                <a:solidFill>
                  <a:srgbClr val="996633"/>
                </a:solidFill>
              </a:rPr>
              <a:t>b) 	</a:t>
            </a:r>
            <a:r>
              <a:rPr lang="en-US" sz="2400"/>
              <a:t>12/1/2008,	1/1/2009,	2/5/2009,	3/1/2009</a:t>
            </a:r>
          </a:p>
          <a:p>
            <a:pPr>
              <a:buFont typeface="Wingdings" pitchFamily="2" charset="2"/>
              <a:buNone/>
              <a:tabLst>
                <a:tab pos="517525" algn="l"/>
                <a:tab pos="2290763" algn="l"/>
                <a:tab pos="4119563" algn="l"/>
                <a:tab pos="5827713" algn="l"/>
              </a:tabLst>
            </a:pPr>
            <a:r>
              <a:rPr lang="en-US" sz="2400">
                <a:solidFill>
                  <a:srgbClr val="996633"/>
                </a:solidFill>
              </a:rPr>
              <a:t>c) 		</a:t>
            </a:r>
            <a:r>
              <a:rPr lang="en-US" sz="2400"/>
              <a:t>12/1/2008,	1/1/2009,	2/6/2009,	3/1/2009</a:t>
            </a:r>
          </a:p>
          <a:p>
            <a:pPr>
              <a:buFont typeface="Wingdings" pitchFamily="2" charset="2"/>
              <a:buNone/>
              <a:tabLst>
                <a:tab pos="517525" algn="l"/>
                <a:tab pos="2290763" algn="l"/>
                <a:tab pos="4119563" algn="l"/>
                <a:tab pos="5827713" algn="l"/>
              </a:tabLst>
            </a:pPr>
            <a:r>
              <a:rPr lang="en-US" sz="2400">
                <a:solidFill>
                  <a:srgbClr val="996633"/>
                </a:solidFill>
              </a:rPr>
              <a:t>d) 	</a:t>
            </a:r>
            <a:r>
              <a:rPr lang="en-US" sz="2400"/>
              <a:t>12/5/2008,	1/4/2009,	2/4/2009,	3/6/2009</a:t>
            </a:r>
          </a:p>
          <a:p>
            <a:pPr>
              <a:buFont typeface="Wingdings" pitchFamily="2" charset="2"/>
              <a:buNone/>
              <a:tabLst>
                <a:tab pos="517525" algn="l"/>
                <a:tab pos="2290763" algn="l"/>
                <a:tab pos="4119563" algn="l"/>
                <a:tab pos="5827713" algn="l"/>
              </a:tabLst>
            </a:pPr>
            <a:r>
              <a:rPr lang="en-US" sz="2400">
                <a:solidFill>
                  <a:srgbClr val="996633"/>
                </a:solidFill>
              </a:rPr>
              <a:t>e) 	</a:t>
            </a:r>
            <a:r>
              <a:rPr lang="en-US" sz="2400"/>
              <a:t>12/5/2008,	1/1/2009,	2/6/2009,	3/6/2009</a:t>
            </a:r>
          </a:p>
        </p:txBody>
      </p:sp>
      <p:pic>
        <p:nvPicPr>
          <p:cNvPr id="244742" name="Picture 6" descr="lab9-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1350963"/>
            <a:ext cx="8618538" cy="1922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D7C6-F4F2-4E7D-BB98-833429CA37C7}" type="slidenum">
              <a:rPr lang="en-US"/>
              <a:pPr/>
              <a:t>21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250825"/>
            <a:ext cx="7862888" cy="712788"/>
          </a:xfrm>
        </p:spPr>
        <p:txBody>
          <a:bodyPr/>
          <a:lstStyle/>
          <a:p>
            <a:r>
              <a:rPr lang="en-US"/>
              <a:t>Question from an Articulate Student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772400" cy="3124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996633"/>
                </a:solidFill>
              </a:rPr>
              <a:t>Subject: </a:t>
            </a:r>
            <a:r>
              <a:rPr lang="en-US" sz="2400" dirty="0"/>
              <a:t>CS-150-Lab9-Part N-formula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Professor,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 smtClean="0"/>
              <a:t>I </a:t>
            </a:r>
            <a:r>
              <a:rPr lang="en-US" sz="2400" dirty="0"/>
              <a:t>am going off the lecture notes and I </a:t>
            </a:r>
            <a:r>
              <a:rPr lang="en-US" sz="2400" dirty="0" smtClean="0"/>
              <a:t>tried</a:t>
            </a:r>
            <a:endParaRPr lang="en-US" sz="2400" dirty="0"/>
          </a:p>
          <a:p>
            <a:pPr>
              <a:spcBef>
                <a:spcPct val="55000"/>
              </a:spcBef>
              <a:buFont typeface="Wingdings" pitchFamily="2" charset="2"/>
              <a:buNone/>
            </a:pPr>
            <a:r>
              <a:rPr lang="en-US" sz="2400" dirty="0"/>
              <a:t>	=IF(A16=1,1,IF(A16=2,0,IF(A16=3,6,IF(A16=4,5,IF(A16=5,4,IF(A16=6,3,IF(A16=7,2)))))))+A16 </a:t>
            </a:r>
          </a:p>
          <a:p>
            <a:pPr>
              <a:spcBef>
                <a:spcPct val="55000"/>
              </a:spcBef>
              <a:buFont typeface="Wingdings" pitchFamily="2" charset="2"/>
              <a:buNone/>
            </a:pPr>
            <a:r>
              <a:rPr lang="en-US" sz="2400" dirty="0"/>
              <a:t>as my equation and A16 is </a:t>
            </a:r>
            <a:r>
              <a:rPr lang="en-US" sz="2400" dirty="0" smtClean="0"/>
              <a:t>1/1/09, </a:t>
            </a:r>
            <a:r>
              <a:rPr lang="en-US" sz="2400" dirty="0"/>
              <a:t>but all my computer will return is "FALSE" what am </a:t>
            </a:r>
            <a:r>
              <a:rPr lang="en-US" sz="2400" dirty="0" err="1"/>
              <a:t>i</a:t>
            </a:r>
            <a:r>
              <a:rPr lang="en-US" sz="2400" dirty="0"/>
              <a:t> doing incorrectly?</a:t>
            </a:r>
          </a:p>
        </p:txBody>
      </p:sp>
      <p:sp>
        <p:nvSpPr>
          <p:cNvPr id="251909" name="Line 5"/>
          <p:cNvSpPr>
            <a:spLocks noChangeShapeType="1"/>
          </p:cNvSpPr>
          <p:nvPr/>
        </p:nvSpPr>
        <p:spPr bwMode="auto">
          <a:xfrm>
            <a:off x="371475" y="4562475"/>
            <a:ext cx="8556625" cy="9525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904875" y="4752975"/>
            <a:ext cx="792797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Char char="n"/>
            </a:pPr>
            <a:r>
              <a:rPr lang="en-US" sz="2400" dirty="0"/>
              <a:t>Clear subject.</a:t>
            </a:r>
          </a:p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Char char="n"/>
            </a:pPr>
            <a:r>
              <a:rPr lang="en-US" sz="2400" dirty="0"/>
              <a:t>She gave me her equation.</a:t>
            </a:r>
          </a:p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Char char="n"/>
            </a:pPr>
            <a:r>
              <a:rPr lang="en-US" sz="2400" dirty="0"/>
              <a:t>She told me the value in the cell the equation uses.</a:t>
            </a:r>
          </a:p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Char char="n"/>
            </a:pPr>
            <a:r>
              <a:rPr lang="en-US" sz="2400" dirty="0"/>
              <a:t>She told me the result she gets.</a:t>
            </a:r>
          </a:p>
        </p:txBody>
      </p:sp>
      <p:pic>
        <p:nvPicPr>
          <p:cNvPr id="251911" name="Picture 7" descr="j04344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7738" y="820738"/>
            <a:ext cx="149066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8EE3-9F69-4296-AA7F-28A6C0480A38}" type="slidenum">
              <a:rPr lang="en-US"/>
              <a:pPr/>
              <a:t>22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250825"/>
            <a:ext cx="7862888" cy="712788"/>
          </a:xfrm>
        </p:spPr>
        <p:txBody>
          <a:bodyPr/>
          <a:lstStyle/>
          <a:p>
            <a:r>
              <a:rPr lang="en-US"/>
              <a:t>Ideas?  What is Wrong?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8363" y="1295400"/>
            <a:ext cx="7620000" cy="5348288"/>
          </a:xfrm>
        </p:spPr>
        <p:txBody>
          <a:bodyPr/>
          <a:lstStyle/>
          <a:p>
            <a:pPr>
              <a:spcBef>
                <a:spcPct val="55000"/>
              </a:spcBef>
              <a:buFont typeface="Wingdings" pitchFamily="2" charset="2"/>
              <a:buNone/>
            </a:pPr>
            <a:r>
              <a:rPr lang="en-US" sz="2400"/>
              <a:t>Rewritten for human reading using a </a:t>
            </a:r>
            <a:r>
              <a:rPr lang="en-US" sz="2400" i="1"/>
              <a:t>monospace</a:t>
            </a:r>
            <a:r>
              <a:rPr lang="en-US" sz="2400"/>
              <a:t> font:</a:t>
            </a:r>
          </a:p>
          <a:p>
            <a:pPr>
              <a:spcBef>
                <a:spcPct val="55000"/>
              </a:spcBef>
              <a:buFont typeface="Wingdings" pitchFamily="2" charset="2"/>
              <a:buNone/>
            </a:pPr>
            <a:endParaRPr lang="en-US" sz="100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200" b="1">
                <a:solidFill>
                  <a:srgbClr val="0033CC"/>
                </a:solidFill>
                <a:latin typeface="Courier New" pitchFamily="49" charset="0"/>
              </a:rPr>
              <a:t>IF</a:t>
            </a:r>
            <a:r>
              <a:rPr lang="en-US" sz="2200" b="1">
                <a:latin typeface="Courier New" pitchFamily="49" charset="0"/>
              </a:rPr>
              <a:t>(</a:t>
            </a:r>
            <a:r>
              <a:rPr lang="en-US" sz="2200" b="1">
                <a:solidFill>
                  <a:srgbClr val="339933"/>
                </a:solidFill>
                <a:latin typeface="Courier New" pitchFamily="49" charset="0"/>
              </a:rPr>
              <a:t>A16=1</a:t>
            </a:r>
            <a:r>
              <a:rPr lang="en-US" sz="2200" b="1">
                <a:latin typeface="Courier New" pitchFamily="49" charset="0"/>
              </a:rPr>
              <a:t>,1,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200" b="1">
                <a:latin typeface="Courier New" pitchFamily="49" charset="0"/>
              </a:rPr>
              <a:t>: </a:t>
            </a:r>
            <a:r>
              <a:rPr lang="en-US" sz="2200" b="1">
                <a:solidFill>
                  <a:srgbClr val="0033CC"/>
                </a:solidFill>
                <a:latin typeface="Courier New" pitchFamily="49" charset="0"/>
              </a:rPr>
              <a:t>IF</a:t>
            </a:r>
            <a:r>
              <a:rPr lang="en-US" sz="2200" b="1">
                <a:latin typeface="Courier New" pitchFamily="49" charset="0"/>
              </a:rPr>
              <a:t>(</a:t>
            </a:r>
            <a:r>
              <a:rPr lang="en-US" sz="2200" b="1">
                <a:solidFill>
                  <a:srgbClr val="339933"/>
                </a:solidFill>
                <a:latin typeface="Courier New" pitchFamily="49" charset="0"/>
              </a:rPr>
              <a:t>A16=2</a:t>
            </a:r>
            <a:r>
              <a:rPr lang="en-US" sz="2200" b="1">
                <a:latin typeface="Courier New" pitchFamily="49" charset="0"/>
              </a:rPr>
              <a:t>,0,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200" b="1">
                <a:latin typeface="Courier New" pitchFamily="49" charset="0"/>
              </a:rPr>
              <a:t>: : </a:t>
            </a:r>
            <a:r>
              <a:rPr lang="en-US" sz="2200" b="1">
                <a:solidFill>
                  <a:srgbClr val="0033CC"/>
                </a:solidFill>
                <a:latin typeface="Courier New" pitchFamily="49" charset="0"/>
              </a:rPr>
              <a:t>IF</a:t>
            </a:r>
            <a:r>
              <a:rPr lang="en-US" sz="2200" b="1">
                <a:latin typeface="Courier New" pitchFamily="49" charset="0"/>
              </a:rPr>
              <a:t>(</a:t>
            </a:r>
            <a:r>
              <a:rPr lang="en-US" sz="2200" b="1">
                <a:solidFill>
                  <a:srgbClr val="339933"/>
                </a:solidFill>
                <a:latin typeface="Courier New" pitchFamily="49" charset="0"/>
              </a:rPr>
              <a:t>A16=3</a:t>
            </a:r>
            <a:r>
              <a:rPr lang="en-US" sz="2200" b="1">
                <a:latin typeface="Courier New" pitchFamily="49" charset="0"/>
              </a:rPr>
              <a:t>,6,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200" b="1">
                <a:latin typeface="Courier New" pitchFamily="49" charset="0"/>
              </a:rPr>
              <a:t>: : : </a:t>
            </a:r>
            <a:r>
              <a:rPr lang="en-US" sz="2200" b="1">
                <a:solidFill>
                  <a:srgbClr val="0033CC"/>
                </a:solidFill>
                <a:latin typeface="Courier New" pitchFamily="49" charset="0"/>
              </a:rPr>
              <a:t>IF</a:t>
            </a:r>
            <a:r>
              <a:rPr lang="en-US" sz="2200" b="1">
                <a:latin typeface="Courier New" pitchFamily="49" charset="0"/>
              </a:rPr>
              <a:t>(</a:t>
            </a:r>
            <a:r>
              <a:rPr lang="en-US" sz="2200" b="1">
                <a:solidFill>
                  <a:srgbClr val="339933"/>
                </a:solidFill>
                <a:latin typeface="Courier New" pitchFamily="49" charset="0"/>
              </a:rPr>
              <a:t>A16=4</a:t>
            </a:r>
            <a:r>
              <a:rPr lang="en-US" sz="2200" b="1">
                <a:latin typeface="Courier New" pitchFamily="49" charset="0"/>
              </a:rPr>
              <a:t>,5,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200" b="1">
                <a:latin typeface="Courier New" pitchFamily="49" charset="0"/>
              </a:rPr>
              <a:t>: : : : </a:t>
            </a:r>
            <a:r>
              <a:rPr lang="en-US" sz="2200" b="1">
                <a:solidFill>
                  <a:srgbClr val="0033CC"/>
                </a:solidFill>
                <a:latin typeface="Courier New" pitchFamily="49" charset="0"/>
              </a:rPr>
              <a:t>IF</a:t>
            </a:r>
            <a:r>
              <a:rPr lang="en-US" sz="2200" b="1">
                <a:latin typeface="Courier New" pitchFamily="49" charset="0"/>
              </a:rPr>
              <a:t>(</a:t>
            </a:r>
            <a:r>
              <a:rPr lang="en-US" sz="2200" b="1">
                <a:solidFill>
                  <a:srgbClr val="339933"/>
                </a:solidFill>
                <a:latin typeface="Courier New" pitchFamily="49" charset="0"/>
              </a:rPr>
              <a:t>A16=5</a:t>
            </a:r>
            <a:r>
              <a:rPr lang="en-US" sz="2200" b="1">
                <a:latin typeface="Courier New" pitchFamily="49" charset="0"/>
              </a:rPr>
              <a:t>,4,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200" b="1">
                <a:latin typeface="Courier New" pitchFamily="49" charset="0"/>
              </a:rPr>
              <a:t>: : : : : </a:t>
            </a:r>
            <a:r>
              <a:rPr lang="en-US" sz="2200" b="1">
                <a:solidFill>
                  <a:srgbClr val="0033CC"/>
                </a:solidFill>
                <a:latin typeface="Courier New" pitchFamily="49" charset="0"/>
              </a:rPr>
              <a:t>IF</a:t>
            </a:r>
            <a:r>
              <a:rPr lang="en-US" sz="2200" b="1">
                <a:latin typeface="Courier New" pitchFamily="49" charset="0"/>
              </a:rPr>
              <a:t>(</a:t>
            </a:r>
            <a:r>
              <a:rPr lang="en-US" sz="2200" b="1">
                <a:solidFill>
                  <a:srgbClr val="339933"/>
                </a:solidFill>
                <a:latin typeface="Courier New" pitchFamily="49" charset="0"/>
              </a:rPr>
              <a:t>A16=6</a:t>
            </a:r>
            <a:r>
              <a:rPr lang="en-US" sz="2200" b="1">
                <a:latin typeface="Courier New" pitchFamily="49" charset="0"/>
              </a:rPr>
              <a:t>,3,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200" b="1">
                <a:latin typeface="Courier New" pitchFamily="49" charset="0"/>
              </a:rPr>
              <a:t>: : : : : : </a:t>
            </a:r>
            <a:r>
              <a:rPr lang="en-US" sz="2200" b="1">
                <a:solidFill>
                  <a:srgbClr val="0033CC"/>
                </a:solidFill>
                <a:latin typeface="Courier New" pitchFamily="49" charset="0"/>
              </a:rPr>
              <a:t>IF</a:t>
            </a:r>
            <a:r>
              <a:rPr lang="en-US" sz="2200" b="1">
                <a:latin typeface="Courier New" pitchFamily="49" charset="0"/>
              </a:rPr>
              <a:t>(</a:t>
            </a:r>
            <a:r>
              <a:rPr lang="en-US" sz="2200" b="1">
                <a:solidFill>
                  <a:srgbClr val="339933"/>
                </a:solidFill>
                <a:latin typeface="Courier New" pitchFamily="49" charset="0"/>
              </a:rPr>
              <a:t>A16=7</a:t>
            </a:r>
            <a:r>
              <a:rPr lang="en-US" sz="2200" b="1">
                <a:latin typeface="Courier New" pitchFamily="49" charset="0"/>
              </a:rPr>
              <a:t>,2)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200" b="1">
                <a:latin typeface="Courier New" pitchFamily="49" charset="0"/>
              </a:rPr>
              <a:t>: : : : : 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200" b="1">
                <a:latin typeface="Courier New" pitchFamily="49" charset="0"/>
              </a:rPr>
              <a:t>: : : : 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200" b="1">
                <a:latin typeface="Courier New" pitchFamily="49" charset="0"/>
              </a:rPr>
              <a:t>: : : 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200" b="1">
                <a:latin typeface="Courier New" pitchFamily="49" charset="0"/>
              </a:rPr>
              <a:t>: : 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200" b="1">
                <a:latin typeface="Courier New" pitchFamily="49" charset="0"/>
              </a:rPr>
              <a:t>: 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200" b="1">
                <a:latin typeface="Courier New" pitchFamily="49" charset="0"/>
              </a:rPr>
              <a:t>)+A16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2668016" y="5247640"/>
            <a:ext cx="37750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A16 = 1/1/09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Value returned: "FALSE"</a:t>
            </a:r>
          </a:p>
        </p:txBody>
      </p:sp>
      <p:pic>
        <p:nvPicPr>
          <p:cNvPr id="252936" name="Picture 8" descr="j04298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4348" y="4217099"/>
            <a:ext cx="1890712" cy="2311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88992" y="2121408"/>
            <a:ext cx="3913632" cy="1015663"/>
          </a:xfrm>
          <a:prstGeom prst="rect">
            <a:avLst/>
          </a:prstGeom>
          <a:noFill/>
          <a:ln w="28575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=IF(A16=1,1,IF(A16=2,0,IF(A16=3,6,IF(A16=4,5,IF(A16=5,4,IF(A16=6,3,IF(A16=7,2)))))))+A16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47C4-4F22-4041-B573-9087D5AC4897}" type="slidenum">
              <a:rPr lang="en-US"/>
              <a:pPr/>
              <a:t>23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Formatting</a:t>
            </a:r>
          </a:p>
        </p:txBody>
      </p:sp>
      <p:pic>
        <p:nvPicPr>
          <p:cNvPr id="7" name="Picture 6" descr="conditionalForma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3328" y="3827965"/>
            <a:ext cx="6547104" cy="286917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Picture 7" descr="conditionalForma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194" y="1304544"/>
            <a:ext cx="8543855" cy="236524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10" name="Straight Arrow Connector 9"/>
          <p:cNvCxnSpPr>
            <a:stCxn id="14" idx="0"/>
          </p:cNvCxnSpPr>
          <p:nvPr/>
        </p:nvCxnSpPr>
        <p:spPr>
          <a:xfrm rot="5400000" flipH="1" flipV="1">
            <a:off x="865632" y="3718560"/>
            <a:ext cx="1597152" cy="963168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1104" y="4998720"/>
            <a:ext cx="1463040" cy="1200329"/>
          </a:xfrm>
          <a:prstGeom prst="rect">
            <a:avLst/>
          </a:prstGeom>
          <a:noFill/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B3</a:t>
            </a:r>
          </a:p>
          <a:p>
            <a:pPr algn="ctr"/>
            <a:r>
              <a:rPr lang="en-US" sz="2400" dirty="0" smtClean="0"/>
              <a:t>Relative Address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47C4-4F22-4041-B573-9087D5AC4897}" type="slidenum">
              <a:rPr lang="en-US"/>
              <a:pPr/>
              <a:t>24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</a:t>
            </a:r>
            <a:r>
              <a:rPr lang="en-US" dirty="0" smtClean="0"/>
              <a:t>Formatting: Example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4944" y="1316736"/>
            <a:ext cx="4596384" cy="830997"/>
          </a:xfrm>
          <a:prstGeom prst="rect">
            <a:avLst/>
          </a:prstGeom>
          <a:noFill/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Embedded Excel Worksheet 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Click to modify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199007" y="2237677"/>
          <a:ext cx="6650038" cy="3101975"/>
        </p:xfrm>
        <a:graphic>
          <a:graphicData uri="http://schemas.openxmlformats.org/presentationml/2006/ole">
            <p:oleObj spid="_x0000_s273410" name="Worksheet" r:id="rId3" imgW="6649391" imgH="3101712" progId="Excel.Sheet.12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9872" y="5504688"/>
            <a:ext cx="8339328" cy="98488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200"/>
              </a:spcBef>
              <a:buClr>
                <a:srgbClr val="996633"/>
              </a:buClr>
              <a:buFont typeface="Arial" pitchFamily="34" charset="0"/>
              <a:buChar char="■"/>
            </a:pPr>
            <a:r>
              <a:rPr lang="en-US" sz="2400" dirty="0" smtClean="0"/>
              <a:t>When a value is changed, its color automatically updates.</a:t>
            </a:r>
          </a:p>
          <a:p>
            <a:pPr marL="280988" indent="-280988">
              <a:spcBef>
                <a:spcPts val="1200"/>
              </a:spcBef>
              <a:buClr>
                <a:srgbClr val="996633"/>
              </a:buClr>
              <a:buFont typeface="Arial" pitchFamily="34" charset="0"/>
              <a:buChar char="■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conditional formatting was not applied to the weights.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47C4-4F22-4041-B573-9087D5AC4897}" type="slidenum">
              <a:rPr lang="en-US"/>
              <a:pPr/>
              <a:t>25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</a:t>
            </a:r>
            <a:r>
              <a:rPr lang="en-US" dirty="0" smtClean="0"/>
              <a:t>Formatting: Procedures</a:t>
            </a:r>
            <a:endParaRPr lang="en-US" dirty="0"/>
          </a:p>
        </p:txBody>
      </p:sp>
      <p:pic>
        <p:nvPicPr>
          <p:cNvPr id="8" name="Picture 7" descr="conditionalForma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" y="1291404"/>
            <a:ext cx="8150913" cy="225646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70561" y="3621024"/>
            <a:ext cx="8290560" cy="309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1200"/>
              </a:spcBef>
              <a:buClr>
                <a:srgbClr val="996633"/>
              </a:buClr>
              <a:buSzPct val="90000"/>
              <a:buFont typeface="+mj-lt"/>
              <a:buAutoNum type="arabicPeriod"/>
            </a:pPr>
            <a:r>
              <a:rPr lang="en-US" sz="2000" dirty="0" smtClean="0"/>
              <a:t>Select cells you want to format.</a:t>
            </a:r>
          </a:p>
          <a:p>
            <a:pPr marL="457200" indent="-457200">
              <a:spcBef>
                <a:spcPts val="1200"/>
              </a:spcBef>
              <a:buClr>
                <a:srgbClr val="996633"/>
              </a:buClr>
              <a:buSzPct val="90000"/>
              <a:buFont typeface="+mj-lt"/>
              <a:buAutoNum type="arabicPeriod"/>
            </a:pPr>
            <a:r>
              <a:rPr lang="en-US" sz="2000" dirty="0" smtClean="0">
                <a:solidFill>
                  <a:srgbClr val="0033CC"/>
                </a:solidFill>
              </a:rPr>
              <a:t>Home</a:t>
            </a:r>
            <a:r>
              <a:rPr lang="en-US" sz="2000" dirty="0" smtClean="0"/>
              <a:t> Ribbon → </a:t>
            </a:r>
            <a:r>
              <a:rPr lang="en-US" sz="2000" dirty="0" smtClean="0">
                <a:solidFill>
                  <a:srgbClr val="0033CC"/>
                </a:solidFill>
              </a:rPr>
              <a:t>Conditional Formatting </a:t>
            </a:r>
            <a:r>
              <a:rPr lang="en-US" sz="2000" dirty="0" smtClean="0"/>
              <a:t> → </a:t>
            </a:r>
            <a:r>
              <a:rPr lang="en-US" sz="2000" dirty="0" smtClean="0">
                <a:solidFill>
                  <a:srgbClr val="0033CC"/>
                </a:solidFill>
              </a:rPr>
              <a:t>New Rule...</a:t>
            </a:r>
          </a:p>
          <a:p>
            <a:pPr marL="457200" indent="-457200">
              <a:spcBef>
                <a:spcPts val="1200"/>
              </a:spcBef>
              <a:buClr>
                <a:srgbClr val="996633"/>
              </a:buClr>
              <a:buSzPct val="90000"/>
              <a:buFont typeface="+mj-lt"/>
              <a:buAutoNum type="arabicPeriod"/>
            </a:pPr>
            <a:r>
              <a:rPr lang="en-US" sz="2000" dirty="0" smtClean="0"/>
              <a:t>Select: “</a:t>
            </a:r>
            <a:r>
              <a:rPr lang="en-US" sz="2000" dirty="0" smtClean="0">
                <a:solidFill>
                  <a:srgbClr val="0033CC"/>
                </a:solidFill>
              </a:rPr>
              <a:t>Use a formula to determine which cells you want to format</a:t>
            </a:r>
            <a:r>
              <a:rPr lang="en-US" sz="2000" dirty="0" smtClean="0"/>
              <a:t>”.</a:t>
            </a:r>
          </a:p>
          <a:p>
            <a:pPr marL="457200" indent="-457200">
              <a:spcBef>
                <a:spcPts val="1200"/>
              </a:spcBef>
              <a:buClr>
                <a:srgbClr val="996633"/>
              </a:buClr>
              <a:buSzPct val="90000"/>
              <a:buFont typeface="+mj-lt"/>
              <a:buAutoNum type="arabicPeriod"/>
            </a:pPr>
            <a:r>
              <a:rPr lang="en-US" sz="2000" dirty="0" smtClean="0"/>
              <a:t>Enter first rule: </a:t>
            </a:r>
            <a:r>
              <a:rPr lang="en-US" sz="2000" dirty="0" smtClean="0">
                <a:solidFill>
                  <a:srgbClr val="0033CC"/>
                </a:solidFill>
              </a:rPr>
              <a:t>=B3&lt;70%</a:t>
            </a:r>
          </a:p>
          <a:p>
            <a:pPr marL="457200" indent="-457200">
              <a:spcBef>
                <a:spcPts val="1200"/>
              </a:spcBef>
              <a:buClr>
                <a:srgbClr val="996633"/>
              </a:buClr>
              <a:buSzPct val="90000"/>
              <a:buFont typeface="+mj-lt"/>
              <a:buAutoNum type="arabicPeriod"/>
            </a:pPr>
            <a:r>
              <a:rPr lang="en-US" sz="2000" dirty="0" smtClean="0"/>
              <a:t>Click “</a:t>
            </a:r>
            <a:r>
              <a:rPr lang="en-US" sz="2000" dirty="0" smtClean="0">
                <a:solidFill>
                  <a:srgbClr val="0033CC"/>
                </a:solidFill>
              </a:rPr>
              <a:t>Format</a:t>
            </a:r>
            <a:r>
              <a:rPr lang="en-US" sz="2000" dirty="0" smtClean="0"/>
              <a:t>” and, from the font tab, select desired formatting.</a:t>
            </a:r>
          </a:p>
          <a:p>
            <a:pPr marL="457200" indent="-457200">
              <a:spcBef>
                <a:spcPts val="1200"/>
              </a:spcBef>
              <a:buClr>
                <a:srgbClr val="996633"/>
              </a:buClr>
              <a:buSzPct val="90000"/>
              <a:buFont typeface="+mj-lt"/>
              <a:buAutoNum type="arabicPeriod"/>
            </a:pPr>
            <a:r>
              <a:rPr lang="en-US" sz="2000" dirty="0" smtClean="0"/>
              <a:t>Click “</a:t>
            </a:r>
            <a:r>
              <a:rPr lang="en-US" sz="2000" dirty="0" smtClean="0">
                <a:solidFill>
                  <a:srgbClr val="0033CC"/>
                </a:solidFill>
              </a:rPr>
              <a:t>OK</a:t>
            </a:r>
            <a:r>
              <a:rPr lang="en-US" sz="2000" dirty="0" smtClean="0"/>
              <a:t>”</a:t>
            </a:r>
          </a:p>
          <a:p>
            <a:pPr marL="457200" indent="-457200">
              <a:spcBef>
                <a:spcPts val="1200"/>
              </a:spcBef>
              <a:buClr>
                <a:srgbClr val="996633"/>
              </a:buClr>
              <a:buSzPct val="90000"/>
              <a:buFont typeface="+mj-lt"/>
              <a:buAutoNum type="arabicPeriod"/>
            </a:pPr>
            <a:r>
              <a:rPr lang="en-US" sz="2000" dirty="0" smtClean="0"/>
              <a:t>Repeat steps 1-6 for second rule: </a:t>
            </a:r>
            <a:r>
              <a:rPr lang="en-US" sz="2000" dirty="0" smtClean="0">
                <a:solidFill>
                  <a:srgbClr val="0033CC"/>
                </a:solidFill>
              </a:rPr>
              <a:t>=B3&gt;=90%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47C4-4F22-4041-B573-9087D5AC4897}" type="slidenum">
              <a:rPr lang="en-US"/>
              <a:pPr/>
              <a:t>26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9056" y="277813"/>
            <a:ext cx="7857744" cy="712787"/>
          </a:xfrm>
        </p:spPr>
        <p:txBody>
          <a:bodyPr/>
          <a:lstStyle/>
          <a:p>
            <a:r>
              <a:rPr lang="en-US" dirty="0"/>
              <a:t>Conditional </a:t>
            </a:r>
            <a:r>
              <a:rPr lang="en-US" dirty="0" smtClean="0"/>
              <a:t>Formatting: Order Matters</a:t>
            </a:r>
            <a:endParaRPr lang="en-US" dirty="0"/>
          </a:p>
        </p:txBody>
      </p:sp>
      <p:pic>
        <p:nvPicPr>
          <p:cNvPr id="7" name="Picture 6" descr="conditionalFormat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2470" y="3755137"/>
            <a:ext cx="7401935" cy="287156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" name="Picture 9" descr="conditionalFormat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248" y="1243584"/>
            <a:ext cx="2459282" cy="29764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413761" y="1536192"/>
            <a:ext cx="5230368" cy="143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1200"/>
              </a:spcBef>
              <a:buClr>
                <a:srgbClr val="996633"/>
              </a:buClr>
              <a:buSzPct val="90000"/>
            </a:pPr>
            <a:r>
              <a:rPr lang="en-US" sz="2200" dirty="0" smtClean="0"/>
              <a:t>In this example, the order in which the rules are applied is important.</a:t>
            </a:r>
          </a:p>
          <a:p>
            <a:pPr marL="457200" indent="-457200">
              <a:spcBef>
                <a:spcPts val="1200"/>
              </a:spcBef>
              <a:buClr>
                <a:srgbClr val="996633"/>
              </a:buClr>
              <a:buSzPct val="90000"/>
            </a:pPr>
            <a:r>
              <a:rPr lang="en-US" sz="2200" dirty="0" smtClean="0">
                <a:solidFill>
                  <a:srgbClr val="0033CC"/>
                </a:solidFill>
              </a:rPr>
              <a:t>Why?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7107936" y="4133088"/>
            <a:ext cx="1475232" cy="36576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86144" y="2645664"/>
            <a:ext cx="1682496" cy="769441"/>
          </a:xfrm>
          <a:prstGeom prst="rect">
            <a:avLst/>
          </a:prstGeom>
          <a:noFill/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Change Rule Order</a:t>
            </a:r>
            <a:endParaRPr lang="en-US" sz="2200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6687312" y="4017264"/>
            <a:ext cx="1572768" cy="292608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Conditional Formatting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1295400"/>
            <a:ext cx="7949184" cy="5361432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996633"/>
                </a:solidFill>
              </a:rPr>
              <a:t>Scenario: </a:t>
            </a:r>
            <a:r>
              <a:rPr lang="en-US" sz="2400" dirty="0" smtClean="0"/>
              <a:t>You need to format cells C4:C500 such that all values greater than or equal to $10,000 have a background color of blue, all values greater than or equal to $20,000 have a background color of green, and all values less 10,000 have the default background color. Which set of rules in which order will accomplish this?</a:t>
            </a:r>
          </a:p>
          <a:p>
            <a:pPr>
              <a:buNone/>
            </a:pPr>
            <a:endParaRPr lang="en-US" sz="1100" dirty="0" smtClean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tabLst>
                <a:tab pos="4121150" algn="l"/>
              </a:tabLst>
            </a:pPr>
            <a:r>
              <a:rPr lang="en-US" sz="2400" dirty="0" smtClean="0"/>
              <a:t>=C4&gt;=10000	=C4&gt;=20000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tabLst>
                <a:tab pos="4121150" algn="l"/>
              </a:tabLst>
            </a:pPr>
            <a:r>
              <a:rPr lang="en-US" sz="2400" dirty="0" smtClean="0"/>
              <a:t>=$C$4&gt;=10000 	=$C$4&gt;=20000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tabLst>
                <a:tab pos="4121150" algn="l"/>
              </a:tabLst>
            </a:pPr>
            <a:r>
              <a:rPr lang="en-US" sz="2400" dirty="0" smtClean="0"/>
              <a:t>=$C$4:$C$500&gt;=10000	=$C$4:$C$500&gt;=20000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tabLst>
                <a:tab pos="4121150" algn="l"/>
              </a:tabLst>
            </a:pPr>
            <a:r>
              <a:rPr lang="en-US" sz="2400" dirty="0" smtClean="0"/>
              <a:t>=C4&gt;=20000	=C4&gt;=10000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tabLst>
                <a:tab pos="4121150" algn="l"/>
              </a:tabLst>
            </a:pPr>
            <a:r>
              <a:rPr lang="en-US" sz="2400" dirty="0" smtClean="0"/>
              <a:t>=$C$4&gt;=20000 	=$C$4&gt;=10000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A63D-6E27-4BDA-AFD7-BA7DA1AE02F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AC9-71A4-4BC4-B65E-4AB9BAFEC6AA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9 and the Mighty IF</a:t>
            </a:r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4926013" y="4119563"/>
            <a:ext cx="3894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dirty="0">
                <a:solidFill>
                  <a:srgbClr val="996633"/>
                </a:solidFill>
              </a:rPr>
              <a:t>Dilbert</a:t>
            </a:r>
            <a:r>
              <a:rPr lang="en-US" sz="2400" dirty="0">
                <a:solidFill>
                  <a:srgbClr val="996633"/>
                </a:solidFill>
              </a:rPr>
              <a:t> – by Scott Adams</a:t>
            </a:r>
          </a:p>
        </p:txBody>
      </p:sp>
      <p:pic>
        <p:nvPicPr>
          <p:cNvPr id="254984" name="Picture 8" descr="dilbert-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" y="1308100"/>
            <a:ext cx="8572500" cy="292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0AAA-7165-44E9-AD54-F8E728BF9B69}" type="slidenum">
              <a:rPr lang="en-US"/>
              <a:pPr/>
              <a:t>3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IF(</a:t>
            </a:r>
            <a:r>
              <a:rPr lang="en-US" sz="2800" i="1"/>
              <a:t>logical_test</a:t>
            </a:r>
            <a:r>
              <a:rPr lang="en-US" sz="2800"/>
              <a:t>, </a:t>
            </a:r>
            <a:r>
              <a:rPr lang="en-US" sz="2800" i="1"/>
              <a:t>value_if_true</a:t>
            </a:r>
            <a:r>
              <a:rPr lang="en-US" sz="2800"/>
              <a:t>, </a:t>
            </a:r>
            <a:r>
              <a:rPr lang="en-US" sz="2800" i="1"/>
              <a:t>value_if_false</a:t>
            </a:r>
            <a:r>
              <a:rPr lang="en-US" sz="2800"/>
              <a:t>)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9950" y="1295400"/>
            <a:ext cx="7905750" cy="5245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i="1">
                <a:solidFill>
                  <a:srgbClr val="0066FF"/>
                </a:solidFill>
              </a:rPr>
              <a:t>Logical_test</a:t>
            </a:r>
            <a:r>
              <a:rPr lang="en-US" sz="2000"/>
              <a:t>   is any value or expression that can be evaluated to TRUE or FALSE. 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pPr>
              <a:buFont typeface="Wingdings" pitchFamily="2" charset="2"/>
              <a:buNone/>
            </a:pPr>
            <a:r>
              <a:rPr lang="en-US" sz="2000" i="1">
                <a:solidFill>
                  <a:srgbClr val="0066FF"/>
                </a:solidFill>
              </a:rPr>
              <a:t>Value_if_true</a:t>
            </a:r>
            <a:r>
              <a:rPr lang="en-US" sz="2000"/>
              <a:t>   is the value that is returned if </a:t>
            </a:r>
            <a:r>
              <a:rPr lang="en-US" sz="2000" i="1"/>
              <a:t>logical_test</a:t>
            </a:r>
            <a:r>
              <a:rPr lang="en-US" sz="2000"/>
              <a:t> is TRUE. If </a:t>
            </a:r>
            <a:r>
              <a:rPr lang="en-US" sz="2000" i="1"/>
              <a:t>logical_test</a:t>
            </a:r>
            <a:r>
              <a:rPr lang="en-US" sz="2000"/>
              <a:t> is TRUE and </a:t>
            </a:r>
            <a:r>
              <a:rPr lang="en-US" sz="2000" i="1"/>
              <a:t>value_if_true</a:t>
            </a:r>
            <a:r>
              <a:rPr lang="en-US" sz="2000"/>
              <a:t> is blank, this argument returns 0 (zero). To display the word TRUE, use the logical value TRUE for this argument. </a:t>
            </a:r>
            <a:r>
              <a:rPr lang="en-US" sz="2000" i="1"/>
              <a:t>Value_if_true</a:t>
            </a:r>
            <a:r>
              <a:rPr lang="en-US" sz="2000"/>
              <a:t> can be another formula.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pPr>
              <a:buFont typeface="Wingdings" pitchFamily="2" charset="2"/>
              <a:buNone/>
            </a:pPr>
            <a:r>
              <a:rPr lang="en-US" sz="2000" i="1">
                <a:solidFill>
                  <a:srgbClr val="0066FF"/>
                </a:solidFill>
              </a:rPr>
              <a:t>Value_if_false</a:t>
            </a:r>
            <a:r>
              <a:rPr lang="en-US" sz="2000"/>
              <a:t>   is the value that is returned if </a:t>
            </a:r>
            <a:r>
              <a:rPr lang="en-US" sz="2000" i="1"/>
              <a:t>logical_test</a:t>
            </a:r>
            <a:r>
              <a:rPr lang="en-US" sz="2000"/>
              <a:t> is FALSE. If </a:t>
            </a:r>
            <a:r>
              <a:rPr lang="en-US" sz="2000" i="1"/>
              <a:t>logical_test</a:t>
            </a:r>
            <a:r>
              <a:rPr lang="en-US" sz="2000"/>
              <a:t> is FALSE and </a:t>
            </a:r>
            <a:r>
              <a:rPr lang="en-US" sz="2000" i="1"/>
              <a:t>value_if_false</a:t>
            </a:r>
            <a:r>
              <a:rPr lang="en-US" sz="2000"/>
              <a:t> is omitted, (that is, after </a:t>
            </a:r>
            <a:r>
              <a:rPr lang="en-US" sz="2000" i="1"/>
              <a:t>value_if_true</a:t>
            </a:r>
            <a:r>
              <a:rPr lang="en-US" sz="2000"/>
              <a:t>, there is no comma), then the logical value FALSE is returned. If </a:t>
            </a:r>
            <a:r>
              <a:rPr lang="en-US" sz="2000" i="1"/>
              <a:t>logical_test</a:t>
            </a:r>
            <a:r>
              <a:rPr lang="en-US" sz="2000"/>
              <a:t> is FALSE and </a:t>
            </a:r>
            <a:r>
              <a:rPr lang="en-US" sz="2000" i="1"/>
              <a:t>value_if_false</a:t>
            </a:r>
            <a:r>
              <a:rPr lang="en-US" sz="2000"/>
              <a:t> is blank (that is, after </a:t>
            </a:r>
            <a:r>
              <a:rPr lang="en-US" sz="2000" i="1"/>
              <a:t>value_if_true</a:t>
            </a:r>
            <a:r>
              <a:rPr lang="en-US" sz="2000"/>
              <a:t>, there is a comma followed by the closing parenthesis), then the value 0 (zero) is returned. </a:t>
            </a:r>
            <a:r>
              <a:rPr lang="en-US" sz="2000" i="1"/>
              <a:t>Value_if_false</a:t>
            </a:r>
            <a:r>
              <a:rPr lang="en-US" sz="2000"/>
              <a:t> can be another formula.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445A-8514-4B6A-A8A1-1A5CE8C1F01A}" type="slidenum">
              <a:rPr lang="en-US"/>
              <a:pPr/>
              <a:t>4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If() Examples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3913" y="1295400"/>
            <a:ext cx="8008937" cy="4835525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n-US" sz="2400" b="1" dirty="0">
                <a:solidFill>
                  <a:srgbClr val="996633"/>
                </a:solidFill>
              </a:rPr>
              <a:t>IF(</a:t>
            </a:r>
            <a:r>
              <a:rPr lang="en-US" sz="2400" b="1" i="1" dirty="0" err="1">
                <a:solidFill>
                  <a:srgbClr val="996633"/>
                </a:solidFill>
              </a:rPr>
              <a:t>logical_test</a:t>
            </a:r>
            <a:r>
              <a:rPr lang="en-US" sz="2400" b="1" dirty="0">
                <a:solidFill>
                  <a:srgbClr val="996633"/>
                </a:solidFill>
              </a:rPr>
              <a:t>,    </a:t>
            </a:r>
            <a:r>
              <a:rPr lang="en-US" sz="2400" b="1" i="1" dirty="0" err="1">
                <a:solidFill>
                  <a:srgbClr val="339933"/>
                </a:solidFill>
              </a:rPr>
              <a:t>value_if_true</a:t>
            </a:r>
            <a:r>
              <a:rPr lang="en-US" sz="2400" b="1" dirty="0">
                <a:solidFill>
                  <a:srgbClr val="996633"/>
                </a:solidFill>
              </a:rPr>
              <a:t>,    </a:t>
            </a:r>
            <a:r>
              <a:rPr lang="en-US" sz="2400" b="1" i="1" dirty="0" err="1">
                <a:solidFill>
                  <a:srgbClr val="FF3300"/>
                </a:solidFill>
              </a:rPr>
              <a:t>value_if_false</a:t>
            </a:r>
            <a:r>
              <a:rPr lang="en-US" sz="2400" b="1" dirty="0">
                <a:solidFill>
                  <a:srgbClr val="996633"/>
                </a:solidFill>
              </a:rPr>
              <a:t>)</a:t>
            </a:r>
            <a:endParaRPr lang="en-US" b="1" dirty="0">
              <a:solidFill>
                <a:srgbClr val="996633"/>
              </a:solidFill>
            </a:endParaRPr>
          </a:p>
          <a:p>
            <a:pPr marL="533400" indent="-533400">
              <a:buFont typeface="Wingdings" pitchFamily="2" charset="2"/>
              <a:buNone/>
            </a:pPr>
            <a:endParaRPr lang="en-US" b="1" dirty="0">
              <a:solidFill>
                <a:srgbClr val="996633"/>
              </a:solidFill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en-US" dirty="0"/>
              <a:t>When the value in A1 is 76,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dirty="0"/>
              <a:t>Then what will be the value returned by:</a:t>
            </a:r>
          </a:p>
          <a:p>
            <a:pPr marL="533400" indent="-533400">
              <a:buFont typeface="Wingdings" pitchFamily="2" charset="2"/>
              <a:buNone/>
            </a:pPr>
            <a:endParaRPr lang="en-US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=IF(A1&gt;=80, "</a:t>
            </a:r>
            <a:r>
              <a:rPr lang="en-US" dirty="0">
                <a:solidFill>
                  <a:srgbClr val="339933"/>
                </a:solidFill>
              </a:rPr>
              <a:t>Good Job</a:t>
            </a:r>
            <a:r>
              <a:rPr lang="en-US" dirty="0"/>
              <a:t>", </a:t>
            </a:r>
            <a:r>
              <a:rPr lang="en-US" dirty="0" smtClean="0"/>
              <a:t>"</a:t>
            </a:r>
            <a:r>
              <a:rPr lang="en-US" dirty="0" smtClean="0">
                <a:solidFill>
                  <a:srgbClr val="FF3300"/>
                </a:solidFill>
              </a:rPr>
              <a:t>Harder!</a:t>
            </a:r>
            <a:r>
              <a:rPr lang="en-US" dirty="0" smtClean="0"/>
              <a:t>")</a:t>
            </a:r>
            <a:endParaRPr lang="en-US" dirty="0"/>
          </a:p>
          <a:p>
            <a:pPr marL="533400" indent="-533400">
              <a:buFont typeface="Wingdings" pitchFamily="2" charset="2"/>
              <a:buAutoNum type="arabicPeriod"/>
            </a:pPr>
            <a:endParaRPr lang="en-US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=IF(A1&gt;=60, "</a:t>
            </a:r>
            <a:r>
              <a:rPr lang="en-US" dirty="0">
                <a:solidFill>
                  <a:srgbClr val="339933"/>
                </a:solidFill>
              </a:rPr>
              <a:t>You Passed!</a:t>
            </a:r>
            <a:r>
              <a:rPr lang="en-US" dirty="0"/>
              <a:t>", "</a:t>
            </a:r>
            <a:r>
              <a:rPr lang="en-US" dirty="0">
                <a:solidFill>
                  <a:srgbClr val="FF3300"/>
                </a:solidFill>
              </a:rPr>
              <a:t>See You Later</a:t>
            </a:r>
            <a:r>
              <a:rPr lang="en-US" dirty="0"/>
              <a:t>")</a:t>
            </a:r>
          </a:p>
          <a:p>
            <a:pPr marL="533400" indent="-533400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Example </a:t>
            </a:r>
            <a:r>
              <a:rPr lang="en-US" sz="3200" dirty="0" smtClean="0">
                <a:solidFill>
                  <a:srgbClr val="FF0000"/>
                </a:solidFill>
              </a:rPr>
              <a:t>(Click to Open Excel)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A63D-6E27-4BDA-AFD7-BA7DA1AE02F7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93800" y="1495425"/>
          <a:ext cx="7126288" cy="3832225"/>
        </p:xfrm>
        <a:graphic>
          <a:graphicData uri="http://schemas.openxmlformats.org/presentationml/2006/ole">
            <p:oleObj spid="_x0000_s259073" name="Worksheet" r:id="rId3" imgW="10358390" imgH="5566976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A63D-6E27-4BDA-AFD7-BA7DA1AE02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70763" y="1327468"/>
            <a:ext cx="7781925" cy="47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is the best equation to enter in cell C6?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205985" y="2126044"/>
            <a:ext cx="3791712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lvl="0" indent="-457200">
              <a:spcBef>
                <a:spcPct val="20000"/>
              </a:spcBef>
              <a:buClr>
                <a:srgbClr val="996633"/>
              </a:buClr>
              <a:buSzPct val="90000"/>
              <a:buAutoNum type="alphaLcParenR"/>
            </a:pPr>
            <a:r>
              <a:rPr lang="en-US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=IF(B6&gt;$D$2, 0, $D$1)</a:t>
            </a:r>
          </a:p>
          <a:p>
            <a:pPr marL="457200" lvl="0" indent="-457200">
              <a:spcBef>
                <a:spcPct val="20000"/>
              </a:spcBef>
              <a:buClr>
                <a:srgbClr val="996633"/>
              </a:buClr>
              <a:buSzPct val="90000"/>
              <a:buAutoNum type="alphaLcParenR"/>
            </a:pPr>
            <a:r>
              <a:rPr lang="en-US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=IF(B6&gt;$D$2, $D$1, 0)</a:t>
            </a:r>
          </a:p>
          <a:p>
            <a:pPr marL="457200" lvl="0" indent="-457200">
              <a:spcBef>
                <a:spcPct val="20000"/>
              </a:spcBef>
              <a:buClr>
                <a:srgbClr val="996633"/>
              </a:buClr>
              <a:buSzPct val="90000"/>
              <a:buAutoNum type="alphaLcParenR"/>
            </a:pPr>
            <a:r>
              <a:rPr lang="en-US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=IF(D2&gt;$B$6, 0, $D$1)</a:t>
            </a:r>
          </a:p>
          <a:p>
            <a:pPr marL="457200" lvl="0" indent="-457200">
              <a:spcBef>
                <a:spcPct val="20000"/>
              </a:spcBef>
              <a:buClr>
                <a:srgbClr val="996633"/>
              </a:buClr>
              <a:buSzPct val="90000"/>
              <a:buAutoNum type="alphaLcParenR"/>
            </a:pPr>
            <a:r>
              <a:rPr lang="en-US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=IF($D$2&gt;B6, 0, $D$1)</a:t>
            </a:r>
          </a:p>
          <a:p>
            <a:pPr marL="457200" lvl="0" indent="-457200">
              <a:spcBef>
                <a:spcPct val="20000"/>
              </a:spcBef>
              <a:buClr>
                <a:srgbClr val="996633"/>
              </a:buClr>
              <a:buSzPct val="90000"/>
              <a:buAutoNum type="alphaLcParenR"/>
            </a:pPr>
            <a:r>
              <a:rPr lang="en-US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=IF($D$2&gt;B6, $D$1, 0)</a:t>
            </a:r>
          </a:p>
        </p:txBody>
      </p:sp>
      <p:pic>
        <p:nvPicPr>
          <p:cNvPr id="8" name="Picture 7" descr="if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724" y="1967822"/>
            <a:ext cx="4909684" cy="425972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8AFA-32F7-4AEA-83AA-4B8337E875E2}" type="slidenum">
              <a:rPr lang="en-US"/>
              <a:pPr/>
              <a:t>7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Applying If: First Weekday of Every Month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11425"/>
            <a:ext cx="7772400" cy="520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=IF( B2=1,   A2+1  ,  IF(B2=7,   A2+2,    A2))</a:t>
            </a:r>
          </a:p>
        </p:txBody>
      </p:sp>
      <p:graphicFrame>
        <p:nvGraphicFramePr>
          <p:cNvPr id="234500" name="Object 4"/>
          <p:cNvGraphicFramePr>
            <a:graphicFrameLocks noChangeAspect="1"/>
          </p:cNvGraphicFramePr>
          <p:nvPr/>
        </p:nvGraphicFramePr>
        <p:xfrm>
          <a:off x="777875" y="1301750"/>
          <a:ext cx="7964488" cy="1138238"/>
        </p:xfrm>
        <a:graphic>
          <a:graphicData uri="http://schemas.openxmlformats.org/presentationml/2006/ole">
            <p:oleObj spid="_x0000_s234500" name="Image" r:id="rId3" imgW="8533333" imgH="1219048" progId="">
              <p:embed/>
            </p:oleObj>
          </a:graphicData>
        </a:graphic>
      </p:graphicFrame>
      <p:sp>
        <p:nvSpPr>
          <p:cNvPr id="234501" name="AutoShape 5"/>
          <p:cNvSpPr>
            <a:spLocks/>
          </p:cNvSpPr>
          <p:nvPr/>
        </p:nvSpPr>
        <p:spPr bwMode="auto">
          <a:xfrm>
            <a:off x="962025" y="3924300"/>
            <a:ext cx="1944688" cy="1763713"/>
          </a:xfrm>
          <a:prstGeom prst="borderCallout3">
            <a:avLst>
              <a:gd name="adj1" fmla="val 6481"/>
              <a:gd name="adj2" fmla="val -3917"/>
              <a:gd name="adj3" fmla="val 6481"/>
              <a:gd name="adj4" fmla="val -13796"/>
              <a:gd name="adj5" fmla="val -25023"/>
              <a:gd name="adj6" fmla="val -13796"/>
              <a:gd name="adj7" fmla="val -49773"/>
              <a:gd name="adj8" fmla="val 115755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arrow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1039813" y="3975100"/>
            <a:ext cx="187166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B2=1 is TRUE</a:t>
            </a:r>
          </a:p>
          <a:p>
            <a:pPr>
              <a:spcBef>
                <a:spcPct val="50000"/>
              </a:spcBef>
            </a:pPr>
            <a:r>
              <a:rPr lang="en-US"/>
              <a:t>Thus, the day is a Sunday.</a:t>
            </a:r>
          </a:p>
          <a:p>
            <a:pPr>
              <a:spcBef>
                <a:spcPct val="50000"/>
              </a:spcBef>
            </a:pPr>
            <a:r>
              <a:rPr lang="en-US"/>
              <a:t>Thus, add one day to the date.</a:t>
            </a:r>
          </a:p>
        </p:txBody>
      </p:sp>
      <p:sp>
        <p:nvSpPr>
          <p:cNvPr id="234503" name="AutoShape 7"/>
          <p:cNvSpPr>
            <a:spLocks/>
          </p:cNvSpPr>
          <p:nvPr/>
        </p:nvSpPr>
        <p:spPr bwMode="auto">
          <a:xfrm rot="16200000">
            <a:off x="5765800" y="1470026"/>
            <a:ext cx="504825" cy="3568700"/>
          </a:xfrm>
          <a:prstGeom prst="leftBrace">
            <a:avLst>
              <a:gd name="adj1" fmla="val 5891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04" name="AutoShape 8"/>
          <p:cNvSpPr>
            <a:spLocks/>
          </p:cNvSpPr>
          <p:nvPr/>
        </p:nvSpPr>
        <p:spPr bwMode="auto">
          <a:xfrm>
            <a:off x="3306763" y="4235450"/>
            <a:ext cx="1944687" cy="1843088"/>
          </a:xfrm>
          <a:prstGeom prst="borderCallout3">
            <a:avLst>
              <a:gd name="adj1" fmla="val 6204"/>
              <a:gd name="adj2" fmla="val -3917"/>
              <a:gd name="adj3" fmla="val 6204"/>
              <a:gd name="adj4" fmla="val -10120"/>
              <a:gd name="adj5" fmla="val -27995"/>
              <a:gd name="adj6" fmla="val -10120"/>
              <a:gd name="adj7" fmla="val -54866"/>
              <a:gd name="adj8" fmla="val 55185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arrow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3365500" y="4305300"/>
            <a:ext cx="183515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B2=1 is FALSE</a:t>
            </a:r>
          </a:p>
          <a:p>
            <a:pPr>
              <a:spcBef>
                <a:spcPct val="50000"/>
              </a:spcBef>
            </a:pPr>
            <a:r>
              <a:rPr lang="en-US"/>
              <a:t>Thus, the day is NOT a Sunday.</a:t>
            </a:r>
          </a:p>
          <a:p>
            <a:pPr>
              <a:spcBef>
                <a:spcPct val="50000"/>
              </a:spcBef>
            </a:pPr>
            <a:r>
              <a:rPr lang="en-US"/>
              <a:t>Ask if the day is a Saturday.</a:t>
            </a:r>
          </a:p>
        </p:txBody>
      </p:sp>
      <p:sp>
        <p:nvSpPr>
          <p:cNvPr id="234506" name="AutoShape 10"/>
          <p:cNvSpPr>
            <a:spLocks/>
          </p:cNvSpPr>
          <p:nvPr/>
        </p:nvSpPr>
        <p:spPr bwMode="auto">
          <a:xfrm>
            <a:off x="5464175" y="4803775"/>
            <a:ext cx="1944688" cy="1843088"/>
          </a:xfrm>
          <a:prstGeom prst="borderCallout3">
            <a:avLst>
              <a:gd name="adj1" fmla="val 6204"/>
              <a:gd name="adj2" fmla="val -3917"/>
              <a:gd name="adj3" fmla="val 6204"/>
              <a:gd name="adj4" fmla="val -5144"/>
              <a:gd name="adj5" fmla="val -51940"/>
              <a:gd name="adj6" fmla="val -5144"/>
              <a:gd name="adj7" fmla="val -98106"/>
              <a:gd name="adj8" fmla="val 41880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arrow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5499100" y="4857750"/>
            <a:ext cx="1985963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B2=7 is TRUE</a:t>
            </a:r>
          </a:p>
          <a:p>
            <a:pPr>
              <a:spcBef>
                <a:spcPct val="50000"/>
              </a:spcBef>
            </a:pPr>
            <a:r>
              <a:rPr lang="en-US"/>
              <a:t>Thus, the day is a Saturday.</a:t>
            </a:r>
          </a:p>
          <a:p>
            <a:pPr>
              <a:spcBef>
                <a:spcPct val="50000"/>
              </a:spcBef>
            </a:pPr>
            <a:r>
              <a:rPr lang="en-US"/>
              <a:t>Thus, add two days to the date.</a:t>
            </a:r>
          </a:p>
        </p:txBody>
      </p:sp>
      <p:sp>
        <p:nvSpPr>
          <p:cNvPr id="234508" name="AutoShape 12"/>
          <p:cNvSpPr>
            <a:spLocks/>
          </p:cNvSpPr>
          <p:nvPr/>
        </p:nvSpPr>
        <p:spPr bwMode="auto">
          <a:xfrm>
            <a:off x="7507288" y="3365500"/>
            <a:ext cx="1482725" cy="2686050"/>
          </a:xfrm>
          <a:prstGeom prst="borderCallout3">
            <a:avLst>
              <a:gd name="adj1" fmla="val 4255"/>
              <a:gd name="adj2" fmla="val -5139"/>
              <a:gd name="adj3" fmla="val 4255"/>
              <a:gd name="adj4" fmla="val -42185"/>
              <a:gd name="adj5" fmla="val -6324"/>
              <a:gd name="adj6" fmla="val -42185"/>
              <a:gd name="adj7" fmla="val -14481"/>
              <a:gd name="adj8" fmla="val 4282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arrow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34509" name="Text Box 13"/>
          <p:cNvSpPr txBox="1">
            <a:spLocks noChangeArrowheads="1"/>
          </p:cNvSpPr>
          <p:nvPr/>
        </p:nvSpPr>
        <p:spPr bwMode="auto">
          <a:xfrm>
            <a:off x="7532688" y="3408363"/>
            <a:ext cx="150018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B2=7 is FALSE</a:t>
            </a:r>
          </a:p>
          <a:p>
            <a:pPr>
              <a:spcBef>
                <a:spcPct val="50000"/>
              </a:spcBef>
            </a:pPr>
            <a:r>
              <a:rPr lang="en-US"/>
              <a:t>Thus, the day is a Weekday.</a:t>
            </a:r>
          </a:p>
          <a:p>
            <a:pPr>
              <a:spcBef>
                <a:spcPct val="50000"/>
              </a:spcBef>
            </a:pPr>
            <a:r>
              <a:rPr lang="en-US"/>
              <a:t>Thus, do not change the date.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8AFA-32F7-4AEA-83AA-4B8337E875E2}" type="slidenum">
              <a:rPr lang="en-US"/>
              <a:pPr/>
              <a:t>8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 smtClean="0"/>
              <a:t>Alternet</a:t>
            </a:r>
            <a:r>
              <a:rPr lang="en-US" sz="3000" dirty="0" smtClean="0"/>
              <a:t>: </a:t>
            </a:r>
            <a:r>
              <a:rPr lang="en-US" sz="3000" dirty="0"/>
              <a:t>First Weekday of Every Month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11425"/>
            <a:ext cx="7772400" cy="520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=IF( </a:t>
            </a:r>
            <a:r>
              <a:rPr lang="en-US" dirty="0" smtClean="0"/>
              <a:t>B2&lt;7,   </a:t>
            </a:r>
            <a:r>
              <a:rPr lang="en-US" dirty="0" smtClean="0"/>
              <a:t>IF(B2=1</a:t>
            </a:r>
            <a:r>
              <a:rPr lang="en-US" dirty="0" smtClean="0"/>
              <a:t>, A2+1, A2) </a:t>
            </a:r>
            <a:r>
              <a:rPr lang="en-US" dirty="0"/>
              <a:t>, </a:t>
            </a:r>
            <a:r>
              <a:rPr lang="en-US" dirty="0" smtClean="0"/>
              <a:t>A2+2)</a:t>
            </a:r>
            <a:endParaRPr lang="en-US" dirty="0"/>
          </a:p>
        </p:txBody>
      </p:sp>
      <p:graphicFrame>
        <p:nvGraphicFramePr>
          <p:cNvPr id="234500" name="Object 4"/>
          <p:cNvGraphicFramePr>
            <a:graphicFrameLocks noChangeAspect="1"/>
          </p:cNvGraphicFramePr>
          <p:nvPr/>
        </p:nvGraphicFramePr>
        <p:xfrm>
          <a:off x="777875" y="1301750"/>
          <a:ext cx="7964488" cy="1138238"/>
        </p:xfrm>
        <a:graphic>
          <a:graphicData uri="http://schemas.openxmlformats.org/presentationml/2006/ole">
            <p:oleObj spid="_x0000_s286722" name="Image" r:id="rId3" imgW="8533333" imgH="1219048" progId="">
              <p:embed/>
            </p:oleObj>
          </a:graphicData>
        </a:graphic>
      </p:graphicFrame>
      <p:sp>
        <p:nvSpPr>
          <p:cNvPr id="234501" name="AutoShape 5"/>
          <p:cNvSpPr>
            <a:spLocks/>
          </p:cNvSpPr>
          <p:nvPr/>
        </p:nvSpPr>
        <p:spPr bwMode="auto">
          <a:xfrm>
            <a:off x="962025" y="3924300"/>
            <a:ext cx="1944688" cy="1763713"/>
          </a:xfrm>
          <a:prstGeom prst="borderCallout3">
            <a:avLst>
              <a:gd name="adj1" fmla="val 6481"/>
              <a:gd name="adj2" fmla="val -3917"/>
              <a:gd name="adj3" fmla="val 6481"/>
              <a:gd name="adj4" fmla="val -13796"/>
              <a:gd name="adj5" fmla="val -25023"/>
              <a:gd name="adj6" fmla="val -13796"/>
              <a:gd name="adj7" fmla="val -49773"/>
              <a:gd name="adj8" fmla="val 115755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arrow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1039813" y="397510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B2=</a:t>
            </a:r>
            <a:r>
              <a:rPr lang="en-US" dirty="0" err="1" smtClean="0"/>
              <a:t>jjjj</a:t>
            </a:r>
            <a:endParaRPr lang="en-US" dirty="0"/>
          </a:p>
        </p:txBody>
      </p:sp>
      <p:sp>
        <p:nvSpPr>
          <p:cNvPr id="234503" name="AutoShape 7"/>
          <p:cNvSpPr>
            <a:spLocks/>
          </p:cNvSpPr>
          <p:nvPr/>
        </p:nvSpPr>
        <p:spPr bwMode="auto">
          <a:xfrm rot="16200000">
            <a:off x="4269893" y="1693929"/>
            <a:ext cx="504825" cy="3081134"/>
          </a:xfrm>
          <a:prstGeom prst="leftBrace">
            <a:avLst>
              <a:gd name="adj1" fmla="val 5891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04" name="AutoShape 8"/>
          <p:cNvSpPr>
            <a:spLocks/>
          </p:cNvSpPr>
          <p:nvPr/>
        </p:nvSpPr>
        <p:spPr bwMode="auto">
          <a:xfrm>
            <a:off x="3306763" y="4235450"/>
            <a:ext cx="1944687" cy="1843088"/>
          </a:xfrm>
          <a:prstGeom prst="borderCallout3">
            <a:avLst>
              <a:gd name="adj1" fmla="val 6204"/>
              <a:gd name="adj2" fmla="val -3917"/>
              <a:gd name="adj3" fmla="val 6204"/>
              <a:gd name="adj4" fmla="val -10120"/>
              <a:gd name="adj5" fmla="val -27995"/>
              <a:gd name="adj6" fmla="val -10120"/>
              <a:gd name="adj7" fmla="val -54866"/>
              <a:gd name="adj8" fmla="val 55185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arrow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3365500" y="4305300"/>
            <a:ext cx="1835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fgfgg</a:t>
            </a:r>
            <a:endParaRPr lang="en-US" dirty="0"/>
          </a:p>
        </p:txBody>
      </p:sp>
      <p:sp>
        <p:nvSpPr>
          <p:cNvPr id="234506" name="AutoShape 10"/>
          <p:cNvSpPr>
            <a:spLocks/>
          </p:cNvSpPr>
          <p:nvPr/>
        </p:nvSpPr>
        <p:spPr bwMode="auto">
          <a:xfrm>
            <a:off x="5464175" y="4803775"/>
            <a:ext cx="1944688" cy="1843088"/>
          </a:xfrm>
          <a:prstGeom prst="borderCallout3">
            <a:avLst>
              <a:gd name="adj1" fmla="val 6204"/>
              <a:gd name="adj2" fmla="val -3917"/>
              <a:gd name="adj3" fmla="val 6204"/>
              <a:gd name="adj4" fmla="val -5144"/>
              <a:gd name="adj5" fmla="val -51940"/>
              <a:gd name="adj6" fmla="val -5144"/>
              <a:gd name="adj7" fmla="val -98106"/>
              <a:gd name="adj8" fmla="val 41880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arrow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5499100" y="4857750"/>
            <a:ext cx="1985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B2=70000</a:t>
            </a:r>
            <a:endParaRPr lang="en-US" dirty="0"/>
          </a:p>
        </p:txBody>
      </p:sp>
      <p:sp>
        <p:nvSpPr>
          <p:cNvPr id="234508" name="AutoShape 12"/>
          <p:cNvSpPr>
            <a:spLocks/>
          </p:cNvSpPr>
          <p:nvPr/>
        </p:nvSpPr>
        <p:spPr bwMode="auto">
          <a:xfrm>
            <a:off x="7507288" y="3365500"/>
            <a:ext cx="1482725" cy="2686050"/>
          </a:xfrm>
          <a:prstGeom prst="borderCallout3">
            <a:avLst>
              <a:gd name="adj1" fmla="val 4255"/>
              <a:gd name="adj2" fmla="val -5139"/>
              <a:gd name="adj3" fmla="val 4255"/>
              <a:gd name="adj4" fmla="val -42185"/>
              <a:gd name="adj5" fmla="val -6324"/>
              <a:gd name="adj6" fmla="val -42185"/>
              <a:gd name="adj7" fmla="val -14481"/>
              <a:gd name="adj8" fmla="val 4282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arrow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34509" name="Text Box 13"/>
          <p:cNvSpPr txBox="1">
            <a:spLocks noChangeArrowheads="1"/>
          </p:cNvSpPr>
          <p:nvPr/>
        </p:nvSpPr>
        <p:spPr bwMode="auto">
          <a:xfrm>
            <a:off x="7532688" y="3408363"/>
            <a:ext cx="1500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B2=000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A48D-A500-4C69-A016-692CCD5AF2F1}" type="slidenum">
              <a:rPr lang="en-US"/>
              <a:pPr/>
              <a:t>9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</a:t>
            </a:r>
            <a:r>
              <a:rPr lang="en-US" dirty="0"/>
              <a:t>If Categories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2973388"/>
            <a:ext cx="7781925" cy="33718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/>
              <a:t>The equation is C2 is filled down through C4.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What value will display in cells C2, C3, and C4?</a:t>
            </a:r>
          </a:p>
          <a:p>
            <a:pPr>
              <a:buFont typeface="Wingdings" pitchFamily="2" charset="2"/>
              <a:buNone/>
            </a:pPr>
            <a:endParaRPr lang="en-US" sz="1400" dirty="0"/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66FF"/>
                </a:solidFill>
              </a:rPr>
              <a:t>a) </a:t>
            </a:r>
            <a:r>
              <a:rPr lang="en-US" sz="2400" dirty="0"/>
              <a:t>UNM, Harvard, Stanford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66FF"/>
                </a:solidFill>
              </a:rPr>
              <a:t>b) </a:t>
            </a:r>
            <a:r>
              <a:rPr lang="en-US" sz="2400" dirty="0"/>
              <a:t>Stanford, Harvard, Harvard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66FF"/>
                </a:solidFill>
              </a:rPr>
              <a:t>c) </a:t>
            </a:r>
            <a:r>
              <a:rPr lang="en-US" sz="2400" dirty="0" smtClean="0"/>
              <a:t>Stanford, </a:t>
            </a:r>
            <a:r>
              <a:rPr lang="en-US" sz="2400" dirty="0"/>
              <a:t>Stanford, UNM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66FF"/>
                </a:solidFill>
              </a:rPr>
              <a:t>d) </a:t>
            </a:r>
            <a:r>
              <a:rPr lang="en-US" sz="2400" dirty="0"/>
              <a:t>Harvard, Harvard, UNM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66FF"/>
                </a:solidFill>
              </a:rPr>
              <a:t>e) </a:t>
            </a:r>
            <a:r>
              <a:rPr lang="en-US" sz="2400" dirty="0"/>
              <a:t>UNM, Stanford, Stanford</a:t>
            </a:r>
          </a:p>
        </p:txBody>
      </p:sp>
      <p:pic>
        <p:nvPicPr>
          <p:cNvPr id="233478" name="Picture 6" descr="lab9-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1325563"/>
            <a:ext cx="7924800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10252</TotalTime>
  <Words>1395</Words>
  <Application>Microsoft Office PowerPoint</Application>
  <PresentationFormat>On-screen Show (4:3)</PresentationFormat>
  <Paragraphs>251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Layers</vt:lpstr>
      <vt:lpstr>Image</vt:lpstr>
      <vt:lpstr>Worksheet</vt:lpstr>
      <vt:lpstr>Microsoft Office Excel Worksheet</vt:lpstr>
      <vt:lpstr>CS-150L Computing for Business Students  Retirement Annuity using IF for increased Fidelity</vt:lpstr>
      <vt:lpstr>Lab 9:</vt:lpstr>
      <vt:lpstr>IF(logical_test, value_if_true, value_if_false)</vt:lpstr>
      <vt:lpstr>If() Examples</vt:lpstr>
      <vt:lpstr>IF Example (Click to Open Excel)</vt:lpstr>
      <vt:lpstr>Quiz: If</vt:lpstr>
      <vt:lpstr>Applying If: First Weekday of Every Month</vt:lpstr>
      <vt:lpstr>Alternet: First Weekday of Every Month</vt:lpstr>
      <vt:lpstr>Quiz: If Categories</vt:lpstr>
      <vt:lpstr>Excel Date Functions (Click to Open Excel)</vt:lpstr>
      <vt:lpstr>Quiz: Friday, if 1st falls on Weekend</vt:lpstr>
      <vt:lpstr>Employer Contribution</vt:lpstr>
      <vt:lpstr>MONTH(date) Syntax</vt:lpstr>
      <vt:lpstr>Annual Contribution:  With and without an extra Month Column</vt:lpstr>
      <vt:lpstr>Quiz: Correct Syntax</vt:lpstr>
      <vt:lpstr>First Wednesday of Month – 7 cases</vt:lpstr>
      <vt:lpstr>Pattern Finding – 2 Cases</vt:lpstr>
      <vt:lpstr>Quiz: Reading If</vt:lpstr>
      <vt:lpstr>Quiz: Reading Nested If</vt:lpstr>
      <vt:lpstr>Quiz : Reading If – Same Equation</vt:lpstr>
      <vt:lpstr>Question from an Articulate Student</vt:lpstr>
      <vt:lpstr>Ideas?  What is Wrong?</vt:lpstr>
      <vt:lpstr>Conditional Formatting</vt:lpstr>
      <vt:lpstr>Conditional Formatting: Example</vt:lpstr>
      <vt:lpstr>Conditional Formatting: Procedures</vt:lpstr>
      <vt:lpstr>Conditional Formatting: Order Matters</vt:lpstr>
      <vt:lpstr>Quiz: Conditional Formatting </vt:lpstr>
      <vt:lpstr>Lab 9 and the Mighty IF</vt:lpstr>
    </vt:vector>
  </TitlesOfParts>
  <Company>University of New Mexico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CS-150L – Lab 12</dc:title>
  <dc:creator>Joel Castellanos</dc:creator>
  <cp:lastModifiedBy>IT UNM</cp:lastModifiedBy>
  <cp:revision>293</cp:revision>
  <dcterms:created xsi:type="dcterms:W3CDTF">2007-11-20T15:05:15Z</dcterms:created>
  <dcterms:modified xsi:type="dcterms:W3CDTF">2010-07-15T16:49:12Z</dcterms:modified>
</cp:coreProperties>
</file>