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328" r:id="rId3"/>
    <p:sldId id="321" r:id="rId4"/>
    <p:sldId id="322" r:id="rId5"/>
    <p:sldId id="309" r:id="rId6"/>
    <p:sldId id="307" r:id="rId7"/>
    <p:sldId id="301" r:id="rId8"/>
    <p:sldId id="304" r:id="rId9"/>
    <p:sldId id="313" r:id="rId10"/>
    <p:sldId id="318" r:id="rId11"/>
    <p:sldId id="326" r:id="rId12"/>
    <p:sldId id="314" r:id="rId13"/>
    <p:sldId id="324" r:id="rId14"/>
    <p:sldId id="319" r:id="rId15"/>
    <p:sldId id="315" r:id="rId16"/>
    <p:sldId id="320" r:id="rId17"/>
    <p:sldId id="311" r:id="rId18"/>
    <p:sldId id="327" r:id="rId19"/>
    <p:sldId id="305" r:id="rId20"/>
    <p:sldId id="325" r:id="rId21"/>
    <p:sldId id="306" r:id="rId22"/>
    <p:sldId id="329" r:id="rId23"/>
    <p:sldId id="323" r:id="rId24"/>
    <p:sldId id="312" r:id="rId25"/>
    <p:sldId id="291" r:id="rId26"/>
    <p:sldId id="317" r:id="rId27"/>
    <p:sldId id="31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A57CD"/>
    <a:srgbClr val="E6B9B8"/>
    <a:srgbClr val="D99795"/>
    <a:srgbClr val="93CDDD"/>
    <a:srgbClr val="D7E4BC"/>
    <a:srgbClr val="8A3CC4"/>
    <a:srgbClr val="009A00"/>
    <a:srgbClr val="996633"/>
    <a:srgbClr val="0033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89337" autoAdjust="0"/>
  </p:normalViewPr>
  <p:slideViewPr>
    <p:cSldViewPr snapToGrid="0">
      <p:cViewPr varScale="1">
        <p:scale>
          <a:sx n="114" d="100"/>
          <a:sy n="114"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E675F3-9270-4FBA-BFA1-230A5CA6BC2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DE2400-0057-416B-BB41-769D7F631C2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sp>
        <p:nvSpPr>
          <p:cNvPr id="6155"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a:xfrm>
            <a:off x="912813" y="6251575"/>
            <a:ext cx="1905000" cy="457200"/>
          </a:xfrm>
        </p:spPr>
        <p:txBody>
          <a:bodyPr/>
          <a:lstStyle>
            <a:lvl1pPr>
              <a:defRPr sz="1400"/>
            </a:lvl1pPr>
          </a:lstStyle>
          <a:p>
            <a:fld id="{E78A0A0F-6857-4518-BE0F-344B3A361B72}" type="datetime1">
              <a:rPr lang="en-US"/>
              <a:pPr/>
              <a:t>7/21/2010</a:t>
            </a:fld>
            <a:endParaRPr lang="en-US"/>
          </a:p>
        </p:txBody>
      </p:sp>
      <p:sp>
        <p:nvSpPr>
          <p:cNvPr id="6158"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D61818-C479-4B03-B912-737FFA1DC8A5}"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ECF9B3-2600-4CE1-9EEA-2D7D43E76B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FB132D-E520-4297-9A61-7043C912AE61}"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C9AA88-C662-492C-BBEB-BFE7809460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996633"/>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93636" y="6379284"/>
            <a:ext cx="656217" cy="304800"/>
          </a:xfrm>
        </p:spPr>
        <p:txBody>
          <a:bodyPr/>
          <a:lstStyle>
            <a:lvl1pPr algn="ctr">
              <a:defRPr sz="1600"/>
            </a:lvl1pPr>
          </a:lstStyle>
          <a:p>
            <a:fld id="{65114C9D-5146-469F-AD36-4EECD05EDA0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C2457D-2537-4084-BFEF-8FBCC42FB6DA}" type="datetime1">
              <a:rPr lang="en-US"/>
              <a:pPr/>
              <a:t>7/21/2010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F50345-88A6-4DDC-8361-4293095314A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C7C952E-5C79-4A69-8F07-6ACB18357C98}"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85B274-27D3-4799-85B6-2C12E625F3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3D12301-34E3-4A19-9F5C-A904B4C9FD82}" type="datetime1">
              <a:rPr lang="en-US"/>
              <a:pPr/>
              <a:t>7/21/2010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C3A642-A287-4E72-AE22-DC48B0C05A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F40BE58-5381-404E-9CE6-F246BE9C4106}" type="datetime1">
              <a:rPr lang="en-US"/>
              <a:pPr/>
              <a:t>7/21/2010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EE00F7-22DB-48C9-9A21-7813835CD7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0EEB31B-019D-4D6F-AEA5-CC43784CCD0A}" type="datetime1">
              <a:rPr lang="en-US"/>
              <a:pPr/>
              <a:t>7/21/2010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6F116E-383D-4695-88DC-8AB0CBA965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7822AD-BDE0-41B9-91A7-37E07F89C828}"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DE999D-D9E3-4750-B06C-A23D949B1E3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4206DC-6862-4930-98E3-3364A4DC3CD6}" type="datetime1">
              <a:rPr lang="en-US"/>
              <a:pPr/>
              <a:t>7/21/2010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808847-F090-4CA3-8277-AD9C102E61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9" name="Rectangle 9"/>
          <p:cNvSpPr>
            <a:spLocks noGrp="1" noChangeArrowheads="1"/>
          </p:cNvSpPr>
          <p:nvPr>
            <p:ph type="dt" sz="half" idx="2"/>
          </p:nvPr>
        </p:nvSpPr>
        <p:spPr bwMode="auto">
          <a:xfrm>
            <a:off x="152400" y="6477000"/>
            <a:ext cx="1981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DFC29936-C63C-4A35-847C-2130C59AE8DB}" type="datetime1">
              <a:rPr lang="en-US"/>
              <a:pPr/>
              <a:t>7/21/2010</a:t>
            </a:fld>
            <a:endParaRPr lang="en-US"/>
          </a:p>
        </p:txBody>
      </p:sp>
      <p:sp>
        <p:nvSpPr>
          <p:cNvPr id="51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31"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9E9464B-FB6E-49F6-B78C-780A1C2B34EF}" type="slidenum">
              <a:rPr lang="en-US"/>
              <a:pPr/>
              <a:t>‹#›</a:t>
            </a:fld>
            <a:endParaRPr lang="en-US"/>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mail.unm.edu/Session/411194-4y2sLQ37ueMUk3QxlY30-kmbdssf/MessagePart/INBOX/6817-02-B/CS150-Lab9-Isaac-Ketcham(1).x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dt" sz="half" idx="2"/>
          </p:nvPr>
        </p:nvSpPr>
        <p:spPr/>
        <p:txBody>
          <a:bodyPr/>
          <a:lstStyle/>
          <a:p>
            <a:fld id="{0641F43B-8A1E-4009-B290-096CFF277788}" type="datetime1">
              <a:rPr lang="en-US"/>
              <a:pPr/>
              <a:t>7/21/2010</a:t>
            </a:fld>
            <a:endParaRPr lang="en-US" dirty="0"/>
          </a:p>
        </p:txBody>
      </p:sp>
      <p:sp>
        <p:nvSpPr>
          <p:cNvPr id="2050" name="Rectangle 2"/>
          <p:cNvSpPr>
            <a:spLocks noGrp="1" noChangeArrowheads="1"/>
          </p:cNvSpPr>
          <p:nvPr>
            <p:ph type="ctrTitle"/>
          </p:nvPr>
        </p:nvSpPr>
        <p:spPr>
          <a:xfrm>
            <a:off x="1895475" y="1143000"/>
            <a:ext cx="6972300" cy="2209800"/>
          </a:xfrm>
        </p:spPr>
        <p:txBody>
          <a:bodyPr/>
          <a:lstStyle/>
          <a:p>
            <a:r>
              <a:rPr lang="en-US" sz="3600" dirty="0" smtClean="0"/>
              <a:t>CS-150</a:t>
            </a:r>
            <a:r>
              <a:rPr lang="en-US" sz="3600" dirty="0"/>
              <a:t/>
            </a:r>
            <a:br>
              <a:rPr lang="en-US" sz="3600" dirty="0"/>
            </a:br>
            <a:r>
              <a:rPr lang="en-US" sz="3600" dirty="0"/>
              <a:t>Computing for Business </a:t>
            </a:r>
            <a:r>
              <a:rPr lang="en-US" sz="3600" dirty="0" smtClean="0"/>
              <a:t>Students</a:t>
            </a:r>
            <a:r>
              <a:rPr lang="en-US" sz="3600" i="1" dirty="0" smtClean="0">
                <a:solidFill>
                  <a:srgbClr val="996633"/>
                </a:solidFill>
              </a:rPr>
              <a:t> Financial Forecast</a:t>
            </a:r>
            <a:r>
              <a:rPr lang="en-US" sz="3600" dirty="0" smtClean="0"/>
              <a:t> </a:t>
            </a:r>
            <a:endParaRPr lang="en-US" sz="3600" dirty="0"/>
          </a:p>
        </p:txBody>
      </p:sp>
      <p:sp>
        <p:nvSpPr>
          <p:cNvPr id="2051" name="Rectangle 3"/>
          <p:cNvSpPr>
            <a:spLocks noGrp="1" noChangeArrowheads="1"/>
          </p:cNvSpPr>
          <p:nvPr>
            <p:ph type="subTitle" idx="1"/>
          </p:nvPr>
        </p:nvSpPr>
        <p:spPr>
          <a:xfrm>
            <a:off x="1143000" y="3667125"/>
            <a:ext cx="3810000" cy="2360613"/>
          </a:xfrm>
        </p:spPr>
        <p:txBody>
          <a:bodyPr/>
          <a:lstStyle/>
          <a:p>
            <a:pPr marL="457200" indent="-457200" algn="l"/>
            <a:r>
              <a:rPr lang="en-US" sz="2000" dirty="0"/>
              <a:t>Instructor: </a:t>
            </a:r>
          </a:p>
          <a:p>
            <a:pPr marL="457200" indent="-457200" algn="l"/>
            <a:r>
              <a:rPr lang="en-US" sz="2000" dirty="0"/>
              <a:t>   </a:t>
            </a:r>
            <a:r>
              <a:rPr lang="en-US" sz="2000" dirty="0" smtClean="0"/>
              <a:t>Matthew </a:t>
            </a:r>
            <a:r>
              <a:rPr lang="en-US" sz="2000" dirty="0" err="1" smtClean="0"/>
              <a:t>Barrick</a:t>
            </a:r>
            <a:endParaRPr lang="en-US" sz="2000" dirty="0"/>
          </a:p>
          <a:p>
            <a:pPr marL="457200" indent="-457200" algn="l"/>
            <a:r>
              <a:rPr lang="en-US" sz="2000" dirty="0"/>
              <a:t>   e-mail: </a:t>
            </a:r>
            <a:r>
              <a:rPr lang="en-US" sz="2000" dirty="0" smtClean="0"/>
              <a:t>barrick@cs</a:t>
            </a:r>
            <a:r>
              <a:rPr lang="en-US" sz="2000" dirty="0" smtClean="0"/>
              <a:t>.unm.edu</a:t>
            </a:r>
            <a:endParaRPr lang="en-US" sz="2000" dirty="0"/>
          </a:p>
          <a:p>
            <a:pPr marL="457200" indent="-457200" algn="l"/>
            <a:r>
              <a:rPr lang="en-US" sz="2000" dirty="0" smtClean="0"/>
              <a:t>       www.cs.unm.edu/~barrick</a:t>
            </a:r>
            <a:endParaRPr lang="en-US" sz="2000" dirty="0"/>
          </a:p>
          <a:p>
            <a:pPr marL="457200" indent="-457200" algn="l"/>
            <a:r>
              <a:rPr lang="en-US" sz="2000" dirty="0"/>
              <a:t>   Office: Farris Engineering  Center (FEC) room </a:t>
            </a:r>
            <a:r>
              <a:rPr lang="en-US" sz="2000" dirty="0" smtClean="0"/>
              <a:t>106</a:t>
            </a:r>
            <a:endParaRPr lang="en-US" sz="2000" dirty="0"/>
          </a:p>
        </p:txBody>
      </p:sp>
      <p:graphicFrame>
        <p:nvGraphicFramePr>
          <p:cNvPr id="2061" name="Object 13"/>
          <p:cNvGraphicFramePr>
            <a:graphicFrameLocks noChangeAspect="1"/>
          </p:cNvGraphicFramePr>
          <p:nvPr/>
        </p:nvGraphicFramePr>
        <p:xfrm>
          <a:off x="5607050" y="3692525"/>
          <a:ext cx="2990850" cy="2374900"/>
        </p:xfrm>
        <a:graphic>
          <a:graphicData uri="http://schemas.openxmlformats.org/presentationml/2006/ole">
            <p:oleObj spid="_x0000_s2061" name="Image" r:id="rId3" imgW="12266667" imgH="9739683"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59B86C3-95B1-4E4B-BEDE-9B5D4DC88B57}" type="slidenum">
              <a:rPr lang="en-US"/>
              <a:pPr/>
              <a:t>10</a:t>
            </a:fld>
            <a:endParaRPr lang="en-US" dirty="0"/>
          </a:p>
        </p:txBody>
      </p:sp>
      <p:sp>
        <p:nvSpPr>
          <p:cNvPr id="138242" name="Rectangle 2"/>
          <p:cNvSpPr>
            <a:spLocks noGrp="1" noChangeArrowheads="1"/>
          </p:cNvSpPr>
          <p:nvPr>
            <p:ph type="title"/>
          </p:nvPr>
        </p:nvSpPr>
        <p:spPr>
          <a:noFill/>
          <a:ln/>
        </p:spPr>
        <p:txBody>
          <a:bodyPr/>
          <a:lstStyle/>
          <a:p>
            <a:r>
              <a:rPr lang="en-US" dirty="0">
                <a:solidFill>
                  <a:srgbClr val="996633"/>
                </a:solidFill>
              </a:rPr>
              <a:t>Income Example</a:t>
            </a:r>
          </a:p>
        </p:txBody>
      </p:sp>
      <p:sp>
        <p:nvSpPr>
          <p:cNvPr id="138244" name="Text Box 4"/>
          <p:cNvSpPr txBox="1">
            <a:spLocks noChangeArrowheads="1"/>
          </p:cNvSpPr>
          <p:nvPr/>
        </p:nvSpPr>
        <p:spPr bwMode="auto">
          <a:xfrm>
            <a:off x="631267" y="4049326"/>
            <a:ext cx="8194675" cy="830997"/>
          </a:xfrm>
          <a:prstGeom prst="rect">
            <a:avLst/>
          </a:prstGeom>
          <a:noFill/>
          <a:ln w="9525">
            <a:noFill/>
            <a:miter lim="800000"/>
            <a:headEnd/>
            <a:tailEnd/>
          </a:ln>
          <a:effectLst/>
        </p:spPr>
        <p:txBody>
          <a:bodyPr>
            <a:spAutoFit/>
          </a:bodyPr>
          <a:lstStyle/>
          <a:p>
            <a:pPr marL="344488" indent="-344488">
              <a:spcBef>
                <a:spcPct val="50000"/>
              </a:spcBef>
              <a:buClr>
                <a:srgbClr val="996633"/>
              </a:buClr>
              <a:buFont typeface="Arial" charset="0"/>
              <a:buNone/>
              <a:tabLst>
                <a:tab pos="344488" algn="l"/>
              </a:tabLst>
            </a:pPr>
            <a:r>
              <a:rPr lang="en-US" sz="2400" dirty="0" smtClean="0"/>
              <a:t>Given </a:t>
            </a:r>
            <a:r>
              <a:rPr lang="en-US" sz="2400" dirty="0"/>
              <a:t>the 2009 values </a:t>
            </a:r>
            <a:r>
              <a:rPr lang="en-US" sz="2400" dirty="0" smtClean="0"/>
              <a:t>above</a:t>
            </a:r>
            <a:r>
              <a:rPr lang="en-US" sz="2400" dirty="0"/>
              <a:t>, </a:t>
            </a:r>
            <a:r>
              <a:rPr lang="en-US" sz="2400" dirty="0" smtClean="0"/>
              <a:t>what is the </a:t>
            </a:r>
            <a:r>
              <a:rPr lang="en-US" sz="2400" dirty="0"/>
              <a:t>value of Gross Revenue in 2009?</a:t>
            </a:r>
          </a:p>
        </p:txBody>
      </p:sp>
      <p:sp>
        <p:nvSpPr>
          <p:cNvPr id="12" name="Text Box 4"/>
          <p:cNvSpPr txBox="1">
            <a:spLocks noChangeArrowheads="1"/>
          </p:cNvSpPr>
          <p:nvPr/>
        </p:nvSpPr>
        <p:spPr bwMode="auto">
          <a:xfrm>
            <a:off x="640406" y="4961049"/>
            <a:ext cx="8194675" cy="1569660"/>
          </a:xfrm>
          <a:prstGeom prst="rect">
            <a:avLst/>
          </a:prstGeom>
          <a:noFill/>
          <a:ln w="9525">
            <a:noFill/>
            <a:miter lim="800000"/>
            <a:headEnd/>
            <a:tailEnd/>
          </a:ln>
          <a:effectLst/>
        </p:spPr>
        <p:txBody>
          <a:bodyPr>
            <a:spAutoFit/>
          </a:bodyPr>
          <a:lstStyle/>
          <a:p>
            <a:pPr marL="344488" indent="-344488">
              <a:spcBef>
                <a:spcPct val="50000"/>
              </a:spcBef>
              <a:buClr>
                <a:srgbClr val="996633"/>
              </a:buClr>
              <a:buFont typeface="Arial" charset="0"/>
              <a:buNone/>
              <a:tabLst>
                <a:tab pos="344488" algn="l"/>
              </a:tabLst>
            </a:pPr>
            <a:r>
              <a:rPr lang="en-US" sz="2400" dirty="0" smtClean="0"/>
              <a:t>Gross Revenue = Printer Revenue   +   Ink Revenue</a:t>
            </a:r>
          </a:p>
          <a:p>
            <a:pPr marL="344488" indent="-344488">
              <a:spcBef>
                <a:spcPct val="50000"/>
              </a:spcBef>
              <a:buClr>
                <a:srgbClr val="996633"/>
              </a:buClr>
              <a:buFont typeface="Arial" charset="0"/>
              <a:buNone/>
              <a:tabLst>
                <a:tab pos="344488" algn="l"/>
              </a:tabLst>
            </a:pPr>
            <a:r>
              <a:rPr lang="en-US" sz="2400" dirty="0" smtClean="0"/>
              <a:t>                          =          C2*C4          +        C3*C5</a:t>
            </a:r>
          </a:p>
          <a:p>
            <a:pPr marL="344488" indent="-344488">
              <a:spcBef>
                <a:spcPct val="50000"/>
              </a:spcBef>
              <a:buClr>
                <a:srgbClr val="996633"/>
              </a:buClr>
              <a:buFont typeface="Arial" charset="0"/>
              <a:buNone/>
              <a:tabLst>
                <a:tab pos="344488" algn="l"/>
              </a:tabLst>
            </a:pPr>
            <a:r>
              <a:rPr lang="en-US" sz="2400" dirty="0" smtClean="0"/>
              <a:t>                          =                       $2,400.00</a:t>
            </a:r>
            <a:endParaRPr lang="en-US" sz="2400" dirty="0"/>
          </a:p>
        </p:txBody>
      </p:sp>
      <p:pic>
        <p:nvPicPr>
          <p:cNvPr id="13" name="Picture 12" descr="income.png"/>
          <p:cNvPicPr>
            <a:picLocks noChangeAspect="1"/>
          </p:cNvPicPr>
          <p:nvPr/>
        </p:nvPicPr>
        <p:blipFill>
          <a:blip r:embed="rId2" cstate="print"/>
          <a:stretch>
            <a:fillRect/>
          </a:stretch>
        </p:blipFill>
        <p:spPr>
          <a:xfrm>
            <a:off x="197708" y="1282592"/>
            <a:ext cx="8476735" cy="2647722"/>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59B86C3-95B1-4E4B-BEDE-9B5D4DC88B57}" type="slidenum">
              <a:rPr lang="en-US"/>
              <a:pPr/>
              <a:t>11</a:t>
            </a:fld>
            <a:endParaRPr lang="en-US" dirty="0"/>
          </a:p>
        </p:txBody>
      </p:sp>
      <p:sp>
        <p:nvSpPr>
          <p:cNvPr id="138242" name="Rectangle 2"/>
          <p:cNvSpPr>
            <a:spLocks noGrp="1" noChangeArrowheads="1"/>
          </p:cNvSpPr>
          <p:nvPr>
            <p:ph type="title"/>
          </p:nvPr>
        </p:nvSpPr>
        <p:spPr>
          <a:noFill/>
          <a:ln/>
        </p:spPr>
        <p:txBody>
          <a:bodyPr/>
          <a:lstStyle/>
          <a:p>
            <a:r>
              <a:rPr lang="en-US" dirty="0" smtClean="0">
                <a:solidFill>
                  <a:srgbClr val="996633"/>
                </a:solidFill>
              </a:rPr>
              <a:t>Quiz: Gross Revenue</a:t>
            </a:r>
            <a:endParaRPr lang="en-US" dirty="0">
              <a:solidFill>
                <a:srgbClr val="996633"/>
              </a:solidFill>
            </a:endParaRPr>
          </a:p>
        </p:txBody>
      </p:sp>
      <p:sp>
        <p:nvSpPr>
          <p:cNvPr id="138244" name="Text Box 4"/>
          <p:cNvSpPr txBox="1">
            <a:spLocks noChangeArrowheads="1"/>
          </p:cNvSpPr>
          <p:nvPr/>
        </p:nvSpPr>
        <p:spPr bwMode="auto">
          <a:xfrm>
            <a:off x="631267" y="4040659"/>
            <a:ext cx="8194675" cy="2123658"/>
          </a:xfrm>
          <a:prstGeom prst="rect">
            <a:avLst/>
          </a:prstGeom>
          <a:noFill/>
          <a:ln w="9525">
            <a:noFill/>
            <a:miter lim="800000"/>
            <a:headEnd/>
            <a:tailEnd/>
          </a:ln>
          <a:effectLst/>
        </p:spPr>
        <p:txBody>
          <a:bodyPr wrap="square">
            <a:spAutoFit/>
          </a:bodyPr>
          <a:lstStyle/>
          <a:p>
            <a:pPr marL="344488" indent="-344488">
              <a:spcBef>
                <a:spcPct val="50000"/>
              </a:spcBef>
              <a:buClr>
                <a:srgbClr val="996633"/>
              </a:buClr>
              <a:buFont typeface="Arial" charset="0"/>
              <a:buNone/>
              <a:tabLst>
                <a:tab pos="344488" algn="l"/>
              </a:tabLst>
            </a:pPr>
            <a:r>
              <a:rPr lang="en-US" sz="2400" dirty="0" smtClean="0"/>
              <a:t>The best equation to enter in cell C6 is</a:t>
            </a:r>
          </a:p>
          <a:p>
            <a:pPr marL="457200" indent="-457200">
              <a:spcBef>
                <a:spcPct val="50000"/>
              </a:spcBef>
              <a:buClr>
                <a:srgbClr val="996633"/>
              </a:buClr>
              <a:buFont typeface="+mj-lt"/>
              <a:buAutoNum type="alphaLcParenR"/>
              <a:tabLst>
                <a:tab pos="344488" algn="l"/>
              </a:tabLst>
            </a:pPr>
            <a:r>
              <a:rPr lang="en-US" sz="2400" dirty="0" smtClean="0"/>
              <a:t>=C2*C3 + C4*C5</a:t>
            </a:r>
          </a:p>
          <a:p>
            <a:pPr marL="457200" indent="-457200">
              <a:spcBef>
                <a:spcPct val="50000"/>
              </a:spcBef>
              <a:buClr>
                <a:srgbClr val="996633"/>
              </a:buClr>
              <a:buFont typeface="+mj-lt"/>
              <a:buAutoNum type="alphaLcParenR"/>
              <a:tabLst>
                <a:tab pos="344488" algn="l"/>
              </a:tabLst>
            </a:pPr>
            <a:r>
              <a:rPr lang="en-US" sz="2400" dirty="0" smtClean="0"/>
              <a:t>=$C$2*C3 + $C$4*C5</a:t>
            </a:r>
          </a:p>
          <a:p>
            <a:pPr marL="457200" indent="-457200">
              <a:spcBef>
                <a:spcPct val="50000"/>
              </a:spcBef>
              <a:buClr>
                <a:srgbClr val="996633"/>
              </a:buClr>
              <a:buFont typeface="+mj-lt"/>
              <a:buAutoNum type="alphaLcParenR"/>
              <a:tabLst>
                <a:tab pos="344488" algn="l"/>
              </a:tabLst>
            </a:pPr>
            <a:r>
              <a:rPr lang="en-US" sz="2400" dirty="0" smtClean="0"/>
              <a:t>=C2*C4 + C3*C5</a:t>
            </a:r>
          </a:p>
        </p:txBody>
      </p:sp>
      <p:pic>
        <p:nvPicPr>
          <p:cNvPr id="8" name="Picture 7" descr="GrossRevenue.png"/>
          <p:cNvPicPr>
            <a:picLocks noChangeAspect="1"/>
          </p:cNvPicPr>
          <p:nvPr/>
        </p:nvPicPr>
        <p:blipFill>
          <a:blip r:embed="rId2" cstate="print"/>
          <a:stretch>
            <a:fillRect/>
          </a:stretch>
        </p:blipFill>
        <p:spPr>
          <a:xfrm>
            <a:off x="416655" y="1279638"/>
            <a:ext cx="8002619" cy="2637454"/>
          </a:xfrm>
          <a:prstGeom prst="rect">
            <a:avLst/>
          </a:prstGeom>
          <a:ln>
            <a:solidFill>
              <a:schemeClr val="tx1">
                <a:lumMod val="95000"/>
                <a:lumOff val="5000"/>
              </a:schemeClr>
            </a:solidFill>
          </a:ln>
        </p:spPr>
      </p:pic>
      <p:sp>
        <p:nvSpPr>
          <p:cNvPr id="9" name="Text Box 4"/>
          <p:cNvSpPr txBox="1">
            <a:spLocks noChangeArrowheads="1"/>
          </p:cNvSpPr>
          <p:nvPr/>
        </p:nvSpPr>
        <p:spPr bwMode="auto">
          <a:xfrm>
            <a:off x="4850720" y="4604010"/>
            <a:ext cx="3888332" cy="1015663"/>
          </a:xfrm>
          <a:prstGeom prst="rect">
            <a:avLst/>
          </a:prstGeom>
          <a:noFill/>
          <a:ln w="9525">
            <a:noFill/>
            <a:miter lim="800000"/>
            <a:headEnd/>
            <a:tailEnd/>
          </a:ln>
          <a:effectLst/>
        </p:spPr>
        <p:txBody>
          <a:bodyPr wrap="square">
            <a:spAutoFit/>
          </a:bodyPr>
          <a:lstStyle/>
          <a:p>
            <a:pPr marL="457200" indent="-457200">
              <a:spcBef>
                <a:spcPct val="50000"/>
              </a:spcBef>
              <a:buClr>
                <a:srgbClr val="996633"/>
              </a:buClr>
              <a:buFont typeface="+mj-lt"/>
              <a:buAutoNum type="alphaLcParenR" startAt="4"/>
              <a:tabLst>
                <a:tab pos="344488" algn="l"/>
              </a:tabLst>
            </a:pPr>
            <a:r>
              <a:rPr lang="en-US" sz="2400" dirty="0" smtClean="0"/>
              <a:t>=C2*C4 + $C$3*$C$5</a:t>
            </a:r>
          </a:p>
          <a:p>
            <a:pPr marL="457200" indent="-457200">
              <a:spcBef>
                <a:spcPct val="50000"/>
              </a:spcBef>
              <a:buClr>
                <a:srgbClr val="996633"/>
              </a:buClr>
              <a:buFont typeface="+mj-lt"/>
              <a:buAutoNum type="alphaLcParenR" startAt="4"/>
              <a:tabLst>
                <a:tab pos="344488" algn="l"/>
              </a:tabLst>
            </a:pPr>
            <a:r>
              <a:rPr lang="en-US" sz="2400" dirty="0" smtClean="0"/>
              <a:t>=$C$2*C4 + $C$3*C5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AFBAB5D-3186-4F3B-BAE5-4E03B15FBAD4}" type="slidenum">
              <a:rPr lang="en-US"/>
              <a:pPr/>
              <a:t>12</a:t>
            </a:fld>
            <a:endParaRPr lang="en-US" dirty="0"/>
          </a:p>
        </p:txBody>
      </p:sp>
      <p:sp>
        <p:nvSpPr>
          <p:cNvPr id="134146" name="Rectangle 2"/>
          <p:cNvSpPr>
            <a:spLocks noGrp="1" noChangeArrowheads="1"/>
          </p:cNvSpPr>
          <p:nvPr>
            <p:ph type="title"/>
          </p:nvPr>
        </p:nvSpPr>
        <p:spPr>
          <a:noFill/>
          <a:ln/>
        </p:spPr>
        <p:txBody>
          <a:bodyPr/>
          <a:lstStyle/>
          <a:p>
            <a:r>
              <a:rPr lang="en-US" dirty="0">
                <a:solidFill>
                  <a:srgbClr val="996633"/>
                </a:solidFill>
              </a:rPr>
              <a:t>Financial Forecast - Expenses</a:t>
            </a:r>
          </a:p>
        </p:txBody>
      </p:sp>
      <p:sp>
        <p:nvSpPr>
          <p:cNvPr id="134149" name="Text Box 5"/>
          <p:cNvSpPr txBox="1">
            <a:spLocks noChangeArrowheads="1"/>
          </p:cNvSpPr>
          <p:nvPr/>
        </p:nvSpPr>
        <p:spPr bwMode="auto">
          <a:xfrm>
            <a:off x="752732" y="4906448"/>
            <a:ext cx="7896225" cy="1754326"/>
          </a:xfrm>
          <a:prstGeom prst="rect">
            <a:avLst/>
          </a:prstGeom>
          <a:noFill/>
          <a:ln w="9525">
            <a:noFill/>
            <a:miter lim="800000"/>
            <a:headEnd/>
            <a:tailEnd/>
          </a:ln>
          <a:effectLst/>
        </p:spPr>
        <p:txBody>
          <a:bodyPr>
            <a:spAutoFit/>
          </a:bodyPr>
          <a:lstStyle/>
          <a:p>
            <a:pPr>
              <a:spcBef>
                <a:spcPct val="50000"/>
              </a:spcBef>
            </a:pPr>
            <a:r>
              <a:rPr lang="en-US" sz="2400" dirty="0" smtClean="0"/>
              <a:t>Within a single year, </a:t>
            </a:r>
            <a:r>
              <a:rPr lang="en-US" sz="2400" b="1" i="1" dirty="0" smtClean="0"/>
              <a:t>production facility costs</a:t>
            </a:r>
            <a:r>
              <a:rPr lang="en-US" sz="2400" dirty="0" smtClean="0"/>
              <a:t> and </a:t>
            </a:r>
            <a:r>
              <a:rPr lang="en-US" sz="2400" b="1" i="1" dirty="0" smtClean="0"/>
              <a:t>personnel costs</a:t>
            </a:r>
            <a:r>
              <a:rPr lang="en-US" sz="2400" dirty="0" smtClean="0"/>
              <a:t> are </a:t>
            </a:r>
            <a:r>
              <a:rPr lang="en-US" sz="2400" i="1" dirty="0" smtClean="0"/>
              <a:t>relatively insensitive</a:t>
            </a:r>
            <a:r>
              <a:rPr lang="en-US" sz="2400" dirty="0" smtClean="0"/>
              <a:t> to the number of items sold. </a:t>
            </a:r>
          </a:p>
          <a:p>
            <a:pPr>
              <a:spcBef>
                <a:spcPct val="50000"/>
              </a:spcBef>
            </a:pPr>
            <a:r>
              <a:rPr lang="en-US" sz="2400" b="1" i="1" dirty="0" smtClean="0"/>
              <a:t>Fixed costs</a:t>
            </a:r>
            <a:r>
              <a:rPr lang="en-US" sz="2400" dirty="0" smtClean="0"/>
              <a:t> can change from year to year.</a:t>
            </a:r>
            <a:endParaRPr lang="en-US" sz="2400" dirty="0"/>
          </a:p>
        </p:txBody>
      </p:sp>
      <p:pic>
        <p:nvPicPr>
          <p:cNvPr id="6" name="Picture 5" descr="Expenses.png"/>
          <p:cNvPicPr>
            <a:picLocks noChangeAspect="1"/>
          </p:cNvPicPr>
          <p:nvPr/>
        </p:nvPicPr>
        <p:blipFill>
          <a:blip r:embed="rId2" cstate="print"/>
          <a:stretch>
            <a:fillRect/>
          </a:stretch>
        </p:blipFill>
        <p:spPr>
          <a:xfrm>
            <a:off x="308919" y="1441941"/>
            <a:ext cx="7797114" cy="3310261"/>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Fixed verses Marginal Costs</a:t>
            </a:r>
            <a:endParaRPr lang="en-US" dirty="0"/>
          </a:p>
        </p:txBody>
      </p:sp>
      <p:sp>
        <p:nvSpPr>
          <p:cNvPr id="3" name="Content Placeholder 2"/>
          <p:cNvSpPr>
            <a:spLocks noGrp="1"/>
          </p:cNvSpPr>
          <p:nvPr>
            <p:ph idx="1"/>
          </p:nvPr>
        </p:nvSpPr>
        <p:spPr>
          <a:xfrm>
            <a:off x="914400" y="1295400"/>
            <a:ext cx="7772400" cy="5055973"/>
          </a:xfrm>
        </p:spPr>
        <p:txBody>
          <a:bodyPr/>
          <a:lstStyle/>
          <a:p>
            <a:pPr>
              <a:buNone/>
            </a:pPr>
            <a:r>
              <a:rPr lang="en-US" sz="2400" dirty="0" smtClean="0"/>
              <a:t>Travis and Evan are planning to start an on-site, computer repair service company. They imagine their primary expenses will be: a custom utility van, gasoline, tools, replacement computer parts, insurance, and their salaries. Which two of these are most likely to be Marginal Costs? </a:t>
            </a:r>
          </a:p>
          <a:p>
            <a:pPr>
              <a:buNone/>
            </a:pPr>
            <a:endParaRPr lang="en-US" sz="2400" dirty="0" smtClean="0"/>
          </a:p>
          <a:p>
            <a:pPr marL="457200" indent="-457200">
              <a:buFont typeface="+mj-lt"/>
              <a:buAutoNum type="alphaLcParenR"/>
            </a:pPr>
            <a:r>
              <a:rPr lang="en-US" sz="2400" dirty="0" smtClean="0"/>
              <a:t>The van and the gasoline.</a:t>
            </a:r>
          </a:p>
          <a:p>
            <a:pPr marL="457200" indent="-457200">
              <a:buFont typeface="+mj-lt"/>
              <a:buAutoNum type="alphaLcParenR"/>
            </a:pPr>
            <a:r>
              <a:rPr lang="en-US" sz="2400" dirty="0" smtClean="0"/>
              <a:t>Their salaries and the insurance.</a:t>
            </a:r>
          </a:p>
          <a:p>
            <a:pPr marL="457200" indent="-457200">
              <a:buFont typeface="+mj-lt"/>
              <a:buAutoNum type="alphaLcParenR"/>
            </a:pPr>
            <a:r>
              <a:rPr lang="en-US" sz="2400" dirty="0" smtClean="0"/>
              <a:t>Their salaries and the tools.</a:t>
            </a:r>
          </a:p>
          <a:p>
            <a:pPr marL="457200" indent="-457200">
              <a:buFont typeface="+mj-lt"/>
              <a:buAutoNum type="alphaLcParenR"/>
            </a:pPr>
            <a:r>
              <a:rPr lang="en-US" sz="2400" dirty="0" smtClean="0"/>
              <a:t>The van and the tools.</a:t>
            </a:r>
          </a:p>
          <a:p>
            <a:pPr marL="457200" indent="-457200">
              <a:buFont typeface="+mj-lt"/>
              <a:buAutoNum type="alphaLcParenR"/>
            </a:pPr>
            <a:r>
              <a:rPr lang="en-US" sz="2400" dirty="0" smtClean="0"/>
              <a:t>The gasoline and replacement computer parts.</a:t>
            </a:r>
          </a:p>
          <a:p>
            <a:pPr>
              <a:buNone/>
            </a:pPr>
            <a:endParaRPr lang="en-US" sz="2400" dirty="0"/>
          </a:p>
        </p:txBody>
      </p:sp>
      <p:sp>
        <p:nvSpPr>
          <p:cNvPr id="4" name="Slide Number Placeholder 3"/>
          <p:cNvSpPr>
            <a:spLocks noGrp="1"/>
          </p:cNvSpPr>
          <p:nvPr>
            <p:ph type="sldNum" sz="quarter" idx="12"/>
          </p:nvPr>
        </p:nvSpPr>
        <p:spPr/>
        <p:txBody>
          <a:bodyPr/>
          <a:lstStyle/>
          <a:p>
            <a:fld id="{65114C9D-5146-469F-AD36-4EECD05EDA0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02668C7-984A-4BB0-A71B-EFDDD3956681}" type="slidenum">
              <a:rPr lang="en-US"/>
              <a:pPr/>
              <a:t>14</a:t>
            </a:fld>
            <a:endParaRPr lang="en-US" dirty="0"/>
          </a:p>
        </p:txBody>
      </p:sp>
      <p:sp>
        <p:nvSpPr>
          <p:cNvPr id="139266" name="Rectangle 2"/>
          <p:cNvSpPr>
            <a:spLocks noGrp="1" noChangeArrowheads="1"/>
          </p:cNvSpPr>
          <p:nvPr>
            <p:ph type="title"/>
          </p:nvPr>
        </p:nvSpPr>
        <p:spPr/>
        <p:txBody>
          <a:bodyPr/>
          <a:lstStyle/>
          <a:p>
            <a:r>
              <a:rPr lang="en-US" sz="3200" dirty="0">
                <a:solidFill>
                  <a:srgbClr val="996633"/>
                </a:solidFill>
              </a:rPr>
              <a:t>Total Printer Manufacturing Cost</a:t>
            </a:r>
          </a:p>
        </p:txBody>
      </p:sp>
      <p:sp>
        <p:nvSpPr>
          <p:cNvPr id="139267" name="Rectangle 3"/>
          <p:cNvSpPr>
            <a:spLocks noGrp="1" noChangeArrowheads="1"/>
          </p:cNvSpPr>
          <p:nvPr>
            <p:ph type="body" idx="1"/>
          </p:nvPr>
        </p:nvSpPr>
        <p:spPr>
          <a:xfrm>
            <a:off x="889000" y="5405438"/>
            <a:ext cx="7835900" cy="1277937"/>
          </a:xfrm>
        </p:spPr>
        <p:txBody>
          <a:bodyPr/>
          <a:lstStyle/>
          <a:p>
            <a:pPr>
              <a:buClr>
                <a:srgbClr val="996633"/>
              </a:buClr>
            </a:pPr>
            <a:r>
              <a:rPr lang="en-US" sz="2400" dirty="0"/>
              <a:t>Both tables have Printer Units Sold.</a:t>
            </a:r>
          </a:p>
          <a:p>
            <a:pPr>
              <a:buClr>
                <a:srgbClr val="996633"/>
              </a:buClr>
            </a:pPr>
            <a:r>
              <a:rPr lang="en-US" sz="2400" dirty="0"/>
              <a:t>Does it matter which of these is referenced in the equation to find the Total Printer Manufacturing Cost? </a:t>
            </a:r>
          </a:p>
        </p:txBody>
      </p:sp>
      <p:graphicFrame>
        <p:nvGraphicFramePr>
          <p:cNvPr id="139268" name="Object 4"/>
          <p:cNvGraphicFramePr>
            <a:graphicFrameLocks noChangeAspect="1"/>
          </p:cNvGraphicFramePr>
          <p:nvPr/>
        </p:nvGraphicFramePr>
        <p:xfrm>
          <a:off x="866775" y="1285875"/>
          <a:ext cx="6653213" cy="2535238"/>
        </p:xfrm>
        <a:graphic>
          <a:graphicData uri="http://schemas.openxmlformats.org/presentationml/2006/ole">
            <p:oleObj spid="_x0000_s139268" name="Image" r:id="rId3" imgW="12330159" imgH="4698413" progId="">
              <p:embed/>
            </p:oleObj>
          </a:graphicData>
        </a:graphic>
      </p:graphicFrame>
      <p:graphicFrame>
        <p:nvGraphicFramePr>
          <p:cNvPr id="139269" name="Object 5"/>
          <p:cNvGraphicFramePr>
            <a:graphicFrameLocks noChangeAspect="1"/>
          </p:cNvGraphicFramePr>
          <p:nvPr/>
        </p:nvGraphicFramePr>
        <p:xfrm>
          <a:off x="887413" y="3844925"/>
          <a:ext cx="8112125" cy="1528763"/>
        </p:xfrm>
        <a:graphic>
          <a:graphicData uri="http://schemas.openxmlformats.org/presentationml/2006/ole">
            <p:oleObj spid="_x0000_s139269" name="Image" r:id="rId4" imgW="15161905" imgH="2857143"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BADE70-92F3-4B66-B042-FBB5B8566316}" type="slidenum">
              <a:rPr lang="en-US"/>
              <a:pPr/>
              <a:t>15</a:t>
            </a:fld>
            <a:endParaRPr lang="en-US" dirty="0"/>
          </a:p>
        </p:txBody>
      </p:sp>
      <p:sp>
        <p:nvSpPr>
          <p:cNvPr id="135170" name="Rectangle 2"/>
          <p:cNvSpPr>
            <a:spLocks noGrp="1" noChangeArrowheads="1"/>
          </p:cNvSpPr>
          <p:nvPr>
            <p:ph type="title"/>
          </p:nvPr>
        </p:nvSpPr>
        <p:spPr>
          <a:xfrm>
            <a:off x="914400" y="277813"/>
            <a:ext cx="7935913" cy="712787"/>
          </a:xfrm>
          <a:noFill/>
          <a:ln/>
        </p:spPr>
        <p:txBody>
          <a:bodyPr/>
          <a:lstStyle/>
          <a:p>
            <a:r>
              <a:rPr lang="en-US" dirty="0">
                <a:solidFill>
                  <a:srgbClr val="996633"/>
                </a:solidFill>
              </a:rPr>
              <a:t>Earnings Before Taxes </a:t>
            </a:r>
            <a:r>
              <a:rPr lang="en-US" sz="3200" dirty="0">
                <a:solidFill>
                  <a:srgbClr val="996633"/>
                </a:solidFill>
              </a:rPr>
              <a:t>(the bottom line)</a:t>
            </a:r>
          </a:p>
        </p:txBody>
      </p:sp>
      <p:sp>
        <p:nvSpPr>
          <p:cNvPr id="135172" name="Text Box 4"/>
          <p:cNvSpPr txBox="1">
            <a:spLocks noChangeArrowheads="1"/>
          </p:cNvSpPr>
          <p:nvPr/>
        </p:nvSpPr>
        <p:spPr bwMode="auto">
          <a:xfrm>
            <a:off x="1249363" y="1368425"/>
            <a:ext cx="6934200" cy="3082925"/>
          </a:xfrm>
          <a:prstGeom prst="rect">
            <a:avLst/>
          </a:prstGeom>
          <a:noFill/>
          <a:ln w="9525">
            <a:noFill/>
            <a:miter lim="800000"/>
            <a:headEnd/>
            <a:tailEnd/>
          </a:ln>
          <a:effectLst/>
        </p:spPr>
        <p:txBody>
          <a:bodyPr>
            <a:spAutoFit/>
          </a:bodyPr>
          <a:lstStyle/>
          <a:p>
            <a:pPr marL="342900" indent="-342900">
              <a:spcBef>
                <a:spcPct val="50000"/>
              </a:spcBef>
            </a:pPr>
            <a:r>
              <a:rPr lang="en-US" sz="2800" dirty="0"/>
              <a:t>How is this calculated?</a:t>
            </a:r>
          </a:p>
          <a:p>
            <a:pPr marL="342900" indent="-342900">
              <a:spcBef>
                <a:spcPct val="50000"/>
              </a:spcBef>
            </a:pPr>
            <a:endParaRPr lang="en-US" sz="2800" dirty="0"/>
          </a:p>
          <a:p>
            <a:pPr marL="342900" indent="-342900">
              <a:spcBef>
                <a:spcPct val="50000"/>
              </a:spcBef>
            </a:pPr>
            <a:r>
              <a:rPr lang="en-US" sz="2800" dirty="0"/>
              <a:t>What justification for any negative numbers might the presenter of this financial forecast give to a prospective investor?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1B95805-62D3-4B6B-A401-4E62E04F4EC6}" type="slidenum">
              <a:rPr lang="en-US"/>
              <a:pPr/>
              <a:t>16</a:t>
            </a:fld>
            <a:endParaRPr lang="en-US" dirty="0"/>
          </a:p>
        </p:txBody>
      </p:sp>
      <p:sp>
        <p:nvSpPr>
          <p:cNvPr id="140290" name="Rectangle 2"/>
          <p:cNvSpPr>
            <a:spLocks noGrp="1" noChangeArrowheads="1"/>
          </p:cNvSpPr>
          <p:nvPr>
            <p:ph type="title"/>
          </p:nvPr>
        </p:nvSpPr>
        <p:spPr/>
        <p:txBody>
          <a:bodyPr/>
          <a:lstStyle/>
          <a:p>
            <a:r>
              <a:rPr lang="en-US" sz="3400" dirty="0" smtClean="0">
                <a:solidFill>
                  <a:srgbClr val="996633"/>
                </a:solidFill>
              </a:rPr>
              <a:t>Quiz: Total </a:t>
            </a:r>
            <a:r>
              <a:rPr lang="en-US" sz="3200" dirty="0" smtClean="0">
                <a:solidFill>
                  <a:srgbClr val="996633"/>
                </a:solidFill>
              </a:rPr>
              <a:t>Expenses</a:t>
            </a:r>
            <a:endParaRPr lang="en-US" sz="3200" dirty="0">
              <a:solidFill>
                <a:srgbClr val="996633"/>
              </a:solidFill>
            </a:endParaRPr>
          </a:p>
        </p:txBody>
      </p:sp>
      <p:sp>
        <p:nvSpPr>
          <p:cNvPr id="140291" name="Rectangle 3"/>
          <p:cNvSpPr>
            <a:spLocks noGrp="1" noChangeArrowheads="1"/>
          </p:cNvSpPr>
          <p:nvPr>
            <p:ph type="body" idx="1"/>
          </p:nvPr>
        </p:nvSpPr>
        <p:spPr>
          <a:xfrm>
            <a:off x="1128713" y="4349578"/>
            <a:ext cx="7558087" cy="2298357"/>
          </a:xfrm>
        </p:spPr>
        <p:txBody>
          <a:bodyPr/>
          <a:lstStyle/>
          <a:p>
            <a:pPr marL="533400" indent="-533400">
              <a:spcBef>
                <a:spcPts val="600"/>
              </a:spcBef>
              <a:buFont typeface="Wingdings" pitchFamily="2" charset="2"/>
              <a:buNone/>
            </a:pPr>
            <a:r>
              <a:rPr lang="en-US" sz="2000" dirty="0"/>
              <a:t>Which equation is the best choice for cell </a:t>
            </a:r>
            <a:r>
              <a:rPr lang="en-US" sz="2000" dirty="0" smtClean="0"/>
              <a:t>C11?</a:t>
            </a:r>
            <a:endParaRPr lang="en-US" sz="2000" dirty="0"/>
          </a:p>
          <a:p>
            <a:pPr marL="533400" indent="-533400">
              <a:spcBef>
                <a:spcPts val="600"/>
              </a:spcBef>
              <a:buClr>
                <a:srgbClr val="996633"/>
              </a:buClr>
              <a:buFont typeface="Wingdings" pitchFamily="2" charset="2"/>
              <a:buAutoNum type="alphaLcParenR"/>
            </a:pPr>
            <a:r>
              <a:rPr lang="en-US" sz="2000" dirty="0" smtClean="0"/>
              <a:t>=C2 + C3 + C5 + C6 + C7 + C8 + C9 + C10</a:t>
            </a:r>
            <a:endParaRPr lang="en-US" sz="2000" dirty="0"/>
          </a:p>
          <a:p>
            <a:pPr marL="533400" indent="-533400">
              <a:spcBef>
                <a:spcPts val="600"/>
              </a:spcBef>
              <a:buFont typeface="Wingdings" pitchFamily="2" charset="2"/>
              <a:buAutoNum type="alphaLcParenR"/>
            </a:pPr>
            <a:r>
              <a:rPr lang="en-US" sz="2000" dirty="0" smtClean="0"/>
              <a:t>=C2 + C3 + (C5 + C6 + C7 + C8 + C9)*C10</a:t>
            </a:r>
          </a:p>
          <a:p>
            <a:pPr marL="533400" indent="-533400">
              <a:spcBef>
                <a:spcPts val="600"/>
              </a:spcBef>
              <a:buFont typeface="Wingdings" pitchFamily="2" charset="2"/>
              <a:buAutoNum type="alphaLcParenR"/>
            </a:pPr>
            <a:r>
              <a:rPr lang="en-US" sz="2000" dirty="0" smtClean="0"/>
              <a:t>=(C2 + C3 + C5 + C6 + C7 + C8 + C9)*C10</a:t>
            </a:r>
          </a:p>
          <a:p>
            <a:pPr marL="533400" indent="-533400">
              <a:spcBef>
                <a:spcPts val="600"/>
              </a:spcBef>
              <a:buFont typeface="Wingdings" pitchFamily="2" charset="2"/>
              <a:buAutoNum type="alphaLcParenR"/>
            </a:pPr>
            <a:r>
              <a:rPr lang="en-US" sz="2000" dirty="0" smtClean="0"/>
              <a:t>=(C2 + C3 + C5 + C6 + C7 + C8 + C9)*$C$10</a:t>
            </a:r>
          </a:p>
          <a:p>
            <a:pPr marL="533400" indent="-533400">
              <a:spcBef>
                <a:spcPts val="600"/>
              </a:spcBef>
              <a:buFont typeface="Wingdings" pitchFamily="2" charset="2"/>
              <a:buAutoNum type="alphaLcParenR"/>
            </a:pPr>
            <a:r>
              <a:rPr lang="en-US" sz="2000" dirty="0" smtClean="0"/>
              <a:t>=($C$2 + $C$3 + C5 + C6 + C7 + C8 + C9)*$C$10</a:t>
            </a:r>
          </a:p>
        </p:txBody>
      </p:sp>
      <p:pic>
        <p:nvPicPr>
          <p:cNvPr id="10" name="Picture 9" descr="Expenses3.png"/>
          <p:cNvPicPr>
            <a:picLocks noChangeAspect="1"/>
          </p:cNvPicPr>
          <p:nvPr/>
        </p:nvPicPr>
        <p:blipFill>
          <a:blip r:embed="rId2" cstate="print"/>
          <a:stretch>
            <a:fillRect/>
          </a:stretch>
        </p:blipFill>
        <p:spPr>
          <a:xfrm>
            <a:off x="902044" y="936986"/>
            <a:ext cx="6824000" cy="3313740"/>
          </a:xfrm>
          <a:prstGeom prst="rect">
            <a:avLst/>
          </a:prstGeom>
          <a:ln>
            <a:solidFill>
              <a:schemeClr val="bg1">
                <a:lumMod val="1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EE0B586-4BFD-49E8-9767-E8AABD7D7A39}" type="slidenum">
              <a:rPr lang="en-US"/>
              <a:pPr/>
              <a:t>17</a:t>
            </a:fld>
            <a:endParaRPr lang="en-US" dirty="0"/>
          </a:p>
        </p:txBody>
      </p:sp>
      <p:sp>
        <p:nvSpPr>
          <p:cNvPr id="131074" name="Rectangle 2"/>
          <p:cNvSpPr>
            <a:spLocks noGrp="1" noChangeArrowheads="1"/>
          </p:cNvSpPr>
          <p:nvPr>
            <p:ph type="title"/>
          </p:nvPr>
        </p:nvSpPr>
        <p:spPr/>
        <p:txBody>
          <a:bodyPr/>
          <a:lstStyle/>
          <a:p>
            <a:r>
              <a:rPr lang="en-US" dirty="0">
                <a:solidFill>
                  <a:srgbClr val="996633"/>
                </a:solidFill>
              </a:rPr>
              <a:t>Round(value, digits)</a:t>
            </a:r>
          </a:p>
        </p:txBody>
      </p:sp>
      <p:pic>
        <p:nvPicPr>
          <p:cNvPr id="131076" name="Picture 4" descr="lab10-a"/>
          <p:cNvPicPr>
            <a:picLocks noChangeAspect="1" noChangeArrowheads="1"/>
          </p:cNvPicPr>
          <p:nvPr/>
        </p:nvPicPr>
        <p:blipFill>
          <a:blip r:embed="rId2" cstate="print"/>
          <a:srcRect/>
          <a:stretch>
            <a:fillRect/>
          </a:stretch>
        </p:blipFill>
        <p:spPr bwMode="auto">
          <a:xfrm>
            <a:off x="731838" y="1416050"/>
            <a:ext cx="8064500" cy="1982788"/>
          </a:xfrm>
          <a:prstGeom prst="rect">
            <a:avLst/>
          </a:prstGeom>
          <a:noFill/>
          <a:ln w="9525">
            <a:noFill/>
            <a:miter lim="800000"/>
            <a:headEnd/>
            <a:tailEnd/>
          </a:ln>
        </p:spPr>
      </p:pic>
      <p:pic>
        <p:nvPicPr>
          <p:cNvPr id="131078" name="Picture 6" descr="roundHelp"/>
          <p:cNvPicPr>
            <a:picLocks noChangeAspect="1" noChangeArrowheads="1"/>
          </p:cNvPicPr>
          <p:nvPr/>
        </p:nvPicPr>
        <p:blipFill>
          <a:blip r:embed="rId3" cstate="print"/>
          <a:srcRect/>
          <a:stretch>
            <a:fillRect/>
          </a:stretch>
        </p:blipFill>
        <p:spPr bwMode="auto">
          <a:xfrm>
            <a:off x="3541713" y="3579813"/>
            <a:ext cx="5359400" cy="2944812"/>
          </a:xfrm>
          <a:prstGeom prst="rect">
            <a:avLst/>
          </a:prstGeom>
          <a:noFill/>
        </p:spPr>
      </p:pic>
      <p:pic>
        <p:nvPicPr>
          <p:cNvPr id="131079" name="Picture 7" descr="excelHelp"/>
          <p:cNvPicPr>
            <a:picLocks noChangeAspect="1" noChangeArrowheads="1"/>
          </p:cNvPicPr>
          <p:nvPr/>
        </p:nvPicPr>
        <p:blipFill>
          <a:blip r:embed="rId4" cstate="print"/>
          <a:srcRect/>
          <a:stretch>
            <a:fillRect/>
          </a:stretch>
        </p:blipFill>
        <p:spPr bwMode="auto">
          <a:xfrm>
            <a:off x="192088" y="3629025"/>
            <a:ext cx="3213100" cy="19050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Round()</a:t>
            </a:r>
            <a:endParaRPr lang="en-US" dirty="0"/>
          </a:p>
        </p:txBody>
      </p:sp>
      <p:sp>
        <p:nvSpPr>
          <p:cNvPr id="4" name="Slide Number Placeholder 3"/>
          <p:cNvSpPr>
            <a:spLocks noGrp="1"/>
          </p:cNvSpPr>
          <p:nvPr>
            <p:ph type="sldNum" sz="quarter" idx="12"/>
          </p:nvPr>
        </p:nvSpPr>
        <p:spPr/>
        <p:txBody>
          <a:bodyPr/>
          <a:lstStyle/>
          <a:p>
            <a:fld id="{65114C9D-5146-469F-AD36-4EECD05EDA0D}" type="slidenum">
              <a:rPr lang="en-US" smtClean="0"/>
              <a:pPr/>
              <a:t>18</a:t>
            </a:fld>
            <a:endParaRPr lang="en-US" dirty="0"/>
          </a:p>
        </p:txBody>
      </p:sp>
      <p:sp>
        <p:nvSpPr>
          <p:cNvPr id="6" name="Rectangle 3"/>
          <p:cNvSpPr txBox="1">
            <a:spLocks noChangeArrowheads="1"/>
          </p:cNvSpPr>
          <p:nvPr/>
        </p:nvSpPr>
        <p:spPr bwMode="auto">
          <a:xfrm>
            <a:off x="844508" y="2755558"/>
            <a:ext cx="7965860" cy="384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ts val="1200"/>
              </a:spcBef>
              <a:spcAft>
                <a:spcPct val="0"/>
              </a:spcAft>
              <a:buClr>
                <a:srgbClr val="996633"/>
              </a:buClr>
              <a:buSzPct val="90000"/>
              <a:buFont typeface="Wingdings" pitchFamily="2" charset="2"/>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B1, C1, D1 and E1 show the equations as text used in B2, C2, D2 and E2.</a:t>
            </a:r>
          </a:p>
          <a:p>
            <a:pPr marL="533400" marR="0" lvl="0" indent="-533400" algn="l" defTabSz="914400" rtl="0" eaLnBrk="1" fontAlgn="base" latinLnBrk="0" hangingPunct="1">
              <a:lnSpc>
                <a:spcPct val="100000"/>
              </a:lnSpc>
              <a:spcBef>
                <a:spcPts val="1200"/>
              </a:spcBef>
              <a:spcAft>
                <a:spcPct val="0"/>
              </a:spcAft>
              <a:buClr>
                <a:srgbClr val="996633"/>
              </a:buClr>
              <a:buSzPct val="90000"/>
              <a:buFont typeface="Wingdings" pitchFamily="2" charset="2"/>
              <a:buNone/>
              <a:tabLst/>
              <a:defRPr/>
            </a:pPr>
            <a:r>
              <a:rPr lang="en-US" sz="2200" kern="0" dirty="0" smtClean="0">
                <a:latin typeface="+mn-lt"/>
              </a:rPr>
              <a:t>Cells B2:E2 are formatted as currency with  no decimal places.</a:t>
            </a:r>
          </a:p>
          <a:p>
            <a:pPr marL="533400" lvl="0" indent="-533400">
              <a:spcBef>
                <a:spcPts val="1200"/>
              </a:spcBef>
              <a:buClr>
                <a:srgbClr val="996633"/>
              </a:buClr>
              <a:buSzPct val="90000"/>
            </a:pPr>
            <a:r>
              <a:rPr kumimoji="0" lang="en-US" sz="2200" b="0" i="0" u="none" strike="noStrike" kern="0" cap="none" spc="0" normalizeH="0" baseline="0" noProof="0" dirty="0" smtClean="0">
                <a:ln>
                  <a:noFill/>
                </a:ln>
                <a:solidFill>
                  <a:schemeClr val="tx1"/>
                </a:solidFill>
                <a:effectLst/>
                <a:uLnTx/>
                <a:uFillTx/>
                <a:latin typeface="+mn-lt"/>
                <a:ea typeface="+mn-ea"/>
                <a:cs typeface="+mn-cs"/>
              </a:rPr>
              <a:t>What</a:t>
            </a:r>
            <a:r>
              <a:rPr kumimoji="0" lang="en-US" sz="2200" b="0" i="0" u="none" strike="noStrike" kern="0" cap="none" spc="0" normalizeH="0" noProof="0" dirty="0" smtClean="0">
                <a:ln>
                  <a:noFill/>
                </a:ln>
                <a:solidFill>
                  <a:schemeClr val="tx1"/>
                </a:solidFill>
                <a:effectLst/>
                <a:uLnTx/>
                <a:uFillTx/>
                <a:latin typeface="+mn-lt"/>
                <a:ea typeface="+mn-ea"/>
                <a:cs typeface="+mn-cs"/>
              </a:rPr>
              <a:t> values will display in </a:t>
            </a:r>
            <a:r>
              <a:rPr lang="en-US" sz="2200" kern="0" dirty="0" smtClean="0"/>
              <a:t>B2, C3, D2, and E2</a:t>
            </a:r>
            <a:r>
              <a:rPr kumimoji="0" lang="en-US" sz="2200" b="0" i="0" u="none" strike="noStrike" kern="0" cap="none" spc="0" normalizeH="0" noProof="0" dirty="0" smtClean="0">
                <a:ln>
                  <a:noFill/>
                </a:ln>
                <a:solidFill>
                  <a:schemeClr val="tx1"/>
                </a:solidFill>
                <a:effectLst/>
                <a:uLnTx/>
                <a:uFillTx/>
                <a:latin typeface="+mn-lt"/>
                <a:ea typeface="+mn-ea"/>
                <a:cs typeface="+mn-cs"/>
              </a:rPr>
              <a:t>?</a:t>
            </a:r>
          </a:p>
          <a:p>
            <a:pPr marL="533400" marR="0" lvl="0" indent="-533400" algn="l" defTabSz="914400" rtl="0" eaLnBrk="1" fontAlgn="base" latinLnBrk="0" hangingPunct="1">
              <a:lnSpc>
                <a:spcPct val="100000"/>
              </a:lnSpc>
              <a:spcBef>
                <a:spcPts val="600"/>
              </a:spcBef>
              <a:spcAft>
                <a:spcPct val="0"/>
              </a:spcAft>
              <a:buClr>
                <a:srgbClr val="996633"/>
              </a:buClr>
              <a:buSzPct val="90000"/>
              <a:buFont typeface="Wingdings" pitchFamily="2" charset="2"/>
              <a:buAutoNum type="alphaLcParenR"/>
              <a:tabLst/>
              <a:defRPr/>
            </a:pPr>
            <a:r>
              <a:rPr lang="en-US" sz="2200" kern="0" dirty="0" smtClean="0">
                <a:latin typeface="+mn-lt"/>
              </a:rPr>
              <a:t>$7,  $8,  $77,  $77</a:t>
            </a:r>
          </a:p>
          <a:p>
            <a:pPr marL="533400" marR="0" lvl="0" indent="-533400" algn="l" defTabSz="914400" rtl="0" eaLnBrk="1" fontAlgn="base" latinLnBrk="0" hangingPunct="1">
              <a:lnSpc>
                <a:spcPct val="100000"/>
              </a:lnSpc>
              <a:spcBef>
                <a:spcPts val="600"/>
              </a:spcBef>
              <a:spcAft>
                <a:spcPct val="0"/>
              </a:spcAft>
              <a:buClr>
                <a:srgbClr val="996633"/>
              </a:buClr>
              <a:buSzPct val="90000"/>
              <a:buFont typeface="Wingdings" pitchFamily="2" charset="2"/>
              <a:buAutoNum type="alphaLcParenR"/>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$7,  $8,  $70,  $77</a:t>
            </a:r>
          </a:p>
          <a:p>
            <a:pPr marL="533400" marR="0" lvl="0" indent="-533400" algn="l" defTabSz="914400" rtl="0" eaLnBrk="1" fontAlgn="base" latinLnBrk="0" hangingPunct="1">
              <a:lnSpc>
                <a:spcPct val="100000"/>
              </a:lnSpc>
              <a:spcBef>
                <a:spcPts val="600"/>
              </a:spcBef>
              <a:spcAft>
                <a:spcPct val="0"/>
              </a:spcAft>
              <a:buClr>
                <a:srgbClr val="996633"/>
              </a:buClr>
              <a:buSzPct val="90000"/>
              <a:buFont typeface="Wingdings" pitchFamily="2" charset="2"/>
              <a:buAutoNum type="alphaLcParenR"/>
              <a:tabLst/>
              <a:defRPr/>
            </a:pPr>
            <a:r>
              <a:rPr lang="en-US" sz="2200" kern="0" dirty="0" smtClean="0">
                <a:latin typeface="+mn-lt"/>
              </a:rPr>
              <a:t>$7,  $8,  $70,  $80</a:t>
            </a:r>
          </a:p>
          <a:p>
            <a:pPr marL="533400" marR="0" lvl="0" indent="-533400" algn="l" defTabSz="914400" rtl="0" eaLnBrk="1" fontAlgn="base" latinLnBrk="0" hangingPunct="1">
              <a:lnSpc>
                <a:spcPct val="100000"/>
              </a:lnSpc>
              <a:spcBef>
                <a:spcPts val="600"/>
              </a:spcBef>
              <a:spcAft>
                <a:spcPct val="0"/>
              </a:spcAft>
              <a:buClr>
                <a:srgbClr val="996633"/>
              </a:buClr>
              <a:buSzPct val="90000"/>
              <a:buFont typeface="Wingdings" pitchFamily="2" charset="2"/>
              <a:buAutoNum type="alphaLcParenR"/>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$8,  $8,  $77,  $77</a:t>
            </a:r>
          </a:p>
          <a:p>
            <a:pPr marL="533400" marR="0" lvl="0" indent="-533400" algn="l" defTabSz="914400" rtl="0" eaLnBrk="1" fontAlgn="base" latinLnBrk="0" hangingPunct="1">
              <a:lnSpc>
                <a:spcPct val="100000"/>
              </a:lnSpc>
              <a:spcBef>
                <a:spcPts val="600"/>
              </a:spcBef>
              <a:spcAft>
                <a:spcPct val="0"/>
              </a:spcAft>
              <a:buClr>
                <a:srgbClr val="996633"/>
              </a:buClr>
              <a:buSzPct val="90000"/>
              <a:buFont typeface="Wingdings" pitchFamily="2" charset="2"/>
              <a:buAutoNum type="alphaLcParenR"/>
              <a:tabLst/>
              <a:defRPr/>
            </a:pPr>
            <a:r>
              <a:rPr lang="en-US" sz="2200" kern="0" dirty="0" smtClean="0">
                <a:latin typeface="+mn-lt"/>
              </a:rPr>
              <a:t>$8,  $8,  $77,  $80</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6" descr="round.png"/>
          <p:cNvPicPr>
            <a:picLocks noChangeAspect="1"/>
          </p:cNvPicPr>
          <p:nvPr/>
        </p:nvPicPr>
        <p:blipFill>
          <a:blip r:embed="rId2" cstate="print"/>
          <a:stretch>
            <a:fillRect/>
          </a:stretch>
        </p:blipFill>
        <p:spPr>
          <a:xfrm>
            <a:off x="284206" y="1317760"/>
            <a:ext cx="8575590" cy="1225085"/>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64409" y="6100119"/>
            <a:ext cx="572530" cy="518984"/>
          </a:xfrm>
          <a:prstGeom prst="rect">
            <a:avLst/>
          </a:prstGeom>
          <a:solidFill>
            <a:srgbClr val="E6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19383" y="6120713"/>
            <a:ext cx="572530" cy="51898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559642" y="6091881"/>
            <a:ext cx="1940011" cy="518984"/>
          </a:xfrm>
          <a:prstGeom prst="rect">
            <a:avLst/>
          </a:prstGeom>
          <a:solidFill>
            <a:srgbClr val="D7E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2"/>
          </p:nvPr>
        </p:nvSpPr>
        <p:spPr/>
        <p:txBody>
          <a:bodyPr/>
          <a:lstStyle/>
          <a:p>
            <a:fld id="{8F64738B-2A19-4D47-9EC4-C12C1657095A}" type="slidenum">
              <a:rPr lang="en-US"/>
              <a:pPr/>
              <a:t>19</a:t>
            </a:fld>
            <a:endParaRPr lang="en-US" dirty="0"/>
          </a:p>
        </p:txBody>
      </p:sp>
      <p:sp>
        <p:nvSpPr>
          <p:cNvPr id="124930" name="Rectangle 2"/>
          <p:cNvSpPr>
            <a:spLocks noGrp="1" noChangeArrowheads="1"/>
          </p:cNvSpPr>
          <p:nvPr>
            <p:ph type="title"/>
          </p:nvPr>
        </p:nvSpPr>
        <p:spPr>
          <a:xfrm>
            <a:off x="718457" y="317002"/>
            <a:ext cx="8203474" cy="712787"/>
          </a:xfrm>
        </p:spPr>
        <p:txBody>
          <a:bodyPr/>
          <a:lstStyle/>
          <a:p>
            <a:r>
              <a:rPr lang="en-US" dirty="0" err="1" smtClean="0">
                <a:solidFill>
                  <a:srgbClr val="996633"/>
                </a:solidFill>
              </a:rPr>
              <a:t>VLOOKUP</a:t>
            </a:r>
            <a:r>
              <a:rPr lang="en-US" dirty="0" smtClean="0">
                <a:solidFill>
                  <a:srgbClr val="996633"/>
                </a:solidFill>
              </a:rPr>
              <a:t>(</a:t>
            </a:r>
            <a:r>
              <a:rPr lang="en-US" sz="3000" i="1" dirty="0" err="1" smtClean="0">
                <a:solidFill>
                  <a:srgbClr val="996633"/>
                </a:solidFill>
                <a:latin typeface="Times New Roman" pitchFamily="18" charset="0"/>
                <a:cs typeface="Times New Roman" pitchFamily="18" charset="0"/>
              </a:rPr>
              <a:t>lookup_value</a:t>
            </a:r>
            <a:r>
              <a:rPr lang="en-US" sz="3000" dirty="0" smtClean="0">
                <a:solidFill>
                  <a:srgbClr val="996633"/>
                </a:solidFill>
              </a:rPr>
              <a:t>,  </a:t>
            </a:r>
            <a:r>
              <a:rPr lang="en-US" sz="3000" i="1" dirty="0" smtClean="0">
                <a:solidFill>
                  <a:srgbClr val="996633"/>
                </a:solidFill>
                <a:latin typeface="Times New Roman" pitchFamily="18" charset="0"/>
                <a:cs typeface="Times New Roman" pitchFamily="18" charset="0"/>
              </a:rPr>
              <a:t>table</a:t>
            </a:r>
            <a:r>
              <a:rPr lang="en-US" sz="3000" dirty="0" smtClean="0">
                <a:solidFill>
                  <a:srgbClr val="996633"/>
                </a:solidFill>
              </a:rPr>
              <a:t>,  </a:t>
            </a:r>
            <a:r>
              <a:rPr lang="en-US" sz="3000" i="1" dirty="0" err="1" smtClean="0">
                <a:solidFill>
                  <a:srgbClr val="996633"/>
                </a:solidFill>
                <a:latin typeface="Times New Roman" pitchFamily="18" charset="0"/>
                <a:cs typeface="Times New Roman" pitchFamily="18" charset="0"/>
              </a:rPr>
              <a:t>colunm_num</a:t>
            </a:r>
            <a:r>
              <a:rPr lang="en-US" dirty="0" smtClean="0">
                <a:solidFill>
                  <a:srgbClr val="996633"/>
                </a:solidFill>
              </a:rPr>
              <a:t>)</a:t>
            </a:r>
            <a:endParaRPr lang="en-US" dirty="0">
              <a:solidFill>
                <a:srgbClr val="996633"/>
              </a:solidFill>
            </a:endParaRPr>
          </a:p>
        </p:txBody>
      </p:sp>
      <p:graphicFrame>
        <p:nvGraphicFramePr>
          <p:cNvPr id="8" name="Object 7"/>
          <p:cNvGraphicFramePr>
            <a:graphicFrameLocks noChangeAspect="1"/>
          </p:cNvGraphicFramePr>
          <p:nvPr/>
        </p:nvGraphicFramePr>
        <p:xfrm>
          <a:off x="962025" y="1847850"/>
          <a:ext cx="7959725" cy="3517900"/>
        </p:xfrm>
        <a:graphic>
          <a:graphicData uri="http://schemas.openxmlformats.org/presentationml/2006/ole">
            <p:oleObj spid="_x0000_s124935" name="Worksheet" r:id="rId3" imgW="7958938" imgH="3518519" progId="Excel.Sheet.12">
              <p:embed/>
            </p:oleObj>
          </a:graphicData>
        </a:graphic>
      </p:graphicFrame>
      <p:sp>
        <p:nvSpPr>
          <p:cNvPr id="9" name="Text Box 4"/>
          <p:cNvSpPr txBox="1">
            <a:spLocks noChangeArrowheads="1"/>
          </p:cNvSpPr>
          <p:nvPr/>
        </p:nvSpPr>
        <p:spPr bwMode="auto">
          <a:xfrm>
            <a:off x="705666" y="1306641"/>
            <a:ext cx="3260853"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dirty="0" smtClean="0">
                <a:solidFill>
                  <a:srgbClr val="FF0000"/>
                </a:solidFill>
              </a:rPr>
              <a:t>Active Excel Table</a:t>
            </a:r>
            <a:endParaRPr lang="en-US" sz="2800" dirty="0">
              <a:solidFill>
                <a:srgbClr val="FF0000"/>
              </a:solidFill>
            </a:endParaRPr>
          </a:p>
        </p:txBody>
      </p:sp>
      <p:sp>
        <p:nvSpPr>
          <p:cNvPr id="10" name="Text Box 4"/>
          <p:cNvSpPr txBox="1">
            <a:spLocks noChangeArrowheads="1"/>
          </p:cNvSpPr>
          <p:nvPr/>
        </p:nvSpPr>
        <p:spPr bwMode="auto">
          <a:xfrm>
            <a:off x="1088726" y="5458512"/>
            <a:ext cx="6918452" cy="1169551"/>
          </a:xfrm>
          <a:prstGeom prst="rect">
            <a:avLst/>
          </a:prstGeom>
          <a:noFill/>
          <a:ln w="9525">
            <a:noFill/>
            <a:miter lim="800000"/>
            <a:headEnd/>
            <a:tailEnd/>
          </a:ln>
          <a:effectLst/>
        </p:spPr>
        <p:txBody>
          <a:bodyPr wrap="square">
            <a:spAutoFit/>
          </a:bodyPr>
          <a:lstStyle/>
          <a:p>
            <a:pPr marL="342900" indent="-342900">
              <a:spcBef>
                <a:spcPct val="50000"/>
              </a:spcBef>
            </a:pPr>
            <a:r>
              <a:rPr lang="en-US" sz="2800" dirty="0" smtClean="0"/>
              <a:t>Shipping Cost (fill down from D2):</a:t>
            </a:r>
          </a:p>
          <a:p>
            <a:pPr marL="342900" indent="-342900">
              <a:spcBef>
                <a:spcPct val="50000"/>
              </a:spcBef>
            </a:pPr>
            <a:r>
              <a:rPr lang="en-US" sz="2800" dirty="0" smtClean="0"/>
              <a:t>     =</a:t>
            </a:r>
            <a:r>
              <a:rPr lang="en-US" sz="2800" dirty="0" err="1" smtClean="0"/>
              <a:t>VLOOKUP</a:t>
            </a:r>
            <a:r>
              <a:rPr lang="en-US" sz="2800" dirty="0" smtClean="0"/>
              <a:t>(B2,    $H$2:$J$4,   C2 )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Syntax</a:t>
            </a:r>
            <a:endParaRPr lang="en-US" dirty="0"/>
          </a:p>
        </p:txBody>
      </p:sp>
      <p:sp>
        <p:nvSpPr>
          <p:cNvPr id="4" name="Slide Number Placeholder 3"/>
          <p:cNvSpPr>
            <a:spLocks noGrp="1"/>
          </p:cNvSpPr>
          <p:nvPr>
            <p:ph type="sldNum" sz="quarter" idx="12"/>
          </p:nvPr>
        </p:nvSpPr>
        <p:spPr/>
        <p:txBody>
          <a:bodyPr/>
          <a:lstStyle/>
          <a:p>
            <a:fld id="{65114C9D-5146-469F-AD36-4EECD05EDA0D}" type="slidenum">
              <a:rPr lang="en-US" smtClean="0"/>
              <a:pPr/>
              <a:t>2</a:t>
            </a:fld>
            <a:endParaRPr lang="en-US" dirty="0"/>
          </a:p>
        </p:txBody>
      </p:sp>
      <p:sp>
        <p:nvSpPr>
          <p:cNvPr id="5" name="Rectangle 3"/>
          <p:cNvSpPr>
            <a:spLocks noGrp="1" noChangeArrowheads="1"/>
          </p:cNvSpPr>
          <p:nvPr>
            <p:ph idx="1"/>
          </p:nvPr>
        </p:nvSpPr>
        <p:spPr/>
        <p:txBody>
          <a:bodyPr/>
          <a:lstStyle/>
          <a:p>
            <a:pPr>
              <a:buFont typeface="Wingdings" pitchFamily="2" charset="2"/>
              <a:buNone/>
            </a:pPr>
            <a:r>
              <a:rPr lang="en-US" dirty="0"/>
              <a:t>Which of the following uses </a:t>
            </a:r>
            <a:r>
              <a:rPr lang="en-US" i="1" dirty="0"/>
              <a:t>Correct Syntax</a:t>
            </a:r>
            <a:r>
              <a:rPr lang="en-US" dirty="0"/>
              <a:t>?</a:t>
            </a:r>
          </a:p>
          <a:p>
            <a:pPr>
              <a:spcBef>
                <a:spcPts val="2400"/>
              </a:spcBef>
              <a:buFont typeface="Wingdings" pitchFamily="2" charset="2"/>
              <a:buNone/>
            </a:pPr>
            <a:r>
              <a:rPr lang="en-US" dirty="0">
                <a:solidFill>
                  <a:srgbClr val="996633"/>
                </a:solidFill>
              </a:rPr>
              <a:t>a)</a:t>
            </a:r>
            <a:r>
              <a:rPr lang="en-US" dirty="0"/>
              <a:t> =</a:t>
            </a:r>
            <a:r>
              <a:rPr lang="en-US" dirty="0" smtClean="0"/>
              <a:t>IF(WEEKDAY(C3)=1,C3+1,C3)</a:t>
            </a:r>
            <a:endParaRPr lang="en-US" dirty="0"/>
          </a:p>
          <a:p>
            <a:pPr>
              <a:spcBef>
                <a:spcPts val="2400"/>
              </a:spcBef>
              <a:buNone/>
            </a:pPr>
            <a:r>
              <a:rPr lang="en-US" dirty="0">
                <a:solidFill>
                  <a:srgbClr val="996633"/>
                </a:solidFill>
              </a:rPr>
              <a:t>b)</a:t>
            </a:r>
            <a:r>
              <a:rPr lang="en-US" dirty="0"/>
              <a:t> </a:t>
            </a:r>
            <a:r>
              <a:rPr lang="en-US" dirty="0" smtClean="0"/>
              <a:t>=IF(WEEKDAY(C3=1),C3+1,C3)</a:t>
            </a:r>
            <a:endParaRPr lang="en-US" dirty="0"/>
          </a:p>
          <a:p>
            <a:pPr>
              <a:spcBef>
                <a:spcPts val="2400"/>
              </a:spcBef>
              <a:buNone/>
            </a:pPr>
            <a:r>
              <a:rPr lang="en-US" dirty="0">
                <a:solidFill>
                  <a:srgbClr val="996633"/>
                </a:solidFill>
              </a:rPr>
              <a:t>c)</a:t>
            </a:r>
            <a:r>
              <a:rPr lang="en-US" dirty="0"/>
              <a:t> </a:t>
            </a:r>
            <a:r>
              <a:rPr lang="en-US" dirty="0" smtClean="0"/>
              <a:t>=IF(WEEKDAY(C3=1,C3+1),C3)</a:t>
            </a:r>
            <a:endParaRPr lang="en-US" dirty="0"/>
          </a:p>
          <a:p>
            <a:pPr>
              <a:spcBef>
                <a:spcPts val="2400"/>
              </a:spcBef>
              <a:buNone/>
            </a:pPr>
            <a:r>
              <a:rPr lang="en-US" dirty="0">
                <a:solidFill>
                  <a:srgbClr val="996633"/>
                </a:solidFill>
              </a:rPr>
              <a:t>d)</a:t>
            </a:r>
            <a:r>
              <a:rPr lang="en-US" dirty="0"/>
              <a:t> </a:t>
            </a:r>
            <a:r>
              <a:rPr lang="en-US" dirty="0" smtClean="0"/>
              <a:t>=IF(WEEKDAY(C3)=(1,C3+1,C3))</a:t>
            </a:r>
            <a:endParaRPr lang="en-US" dirty="0"/>
          </a:p>
          <a:p>
            <a:pPr>
              <a:spcBef>
                <a:spcPts val="2400"/>
              </a:spcBef>
              <a:buNone/>
            </a:pPr>
            <a:r>
              <a:rPr lang="en-US" dirty="0">
                <a:solidFill>
                  <a:srgbClr val="996633"/>
                </a:solidFill>
              </a:rPr>
              <a:t>e)</a:t>
            </a:r>
            <a:r>
              <a:rPr lang="en-US" dirty="0"/>
              <a:t> </a:t>
            </a:r>
            <a:r>
              <a:rPr lang="en-US" dirty="0" smtClean="0"/>
              <a:t>=IF(WEEKDAY(C3=1,(C3+1,C3))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F64738B-2A19-4D47-9EC4-C12C1657095A}" type="slidenum">
              <a:rPr lang="en-US"/>
              <a:pPr/>
              <a:t>20</a:t>
            </a:fld>
            <a:endParaRPr lang="en-US" dirty="0"/>
          </a:p>
        </p:txBody>
      </p:sp>
      <p:sp>
        <p:nvSpPr>
          <p:cNvPr id="124930" name="Rectangle 2"/>
          <p:cNvSpPr>
            <a:spLocks noGrp="1" noChangeArrowheads="1"/>
          </p:cNvSpPr>
          <p:nvPr>
            <p:ph type="title"/>
          </p:nvPr>
        </p:nvSpPr>
        <p:spPr>
          <a:xfrm>
            <a:off x="718457" y="317002"/>
            <a:ext cx="8203474" cy="712787"/>
          </a:xfrm>
        </p:spPr>
        <p:txBody>
          <a:bodyPr/>
          <a:lstStyle/>
          <a:p>
            <a:r>
              <a:rPr lang="en-US" dirty="0" err="1" smtClean="0">
                <a:solidFill>
                  <a:srgbClr val="996633"/>
                </a:solidFill>
              </a:rPr>
              <a:t>VLOOKUP</a:t>
            </a:r>
            <a:r>
              <a:rPr lang="en-US" dirty="0" smtClean="0">
                <a:solidFill>
                  <a:srgbClr val="996633"/>
                </a:solidFill>
              </a:rPr>
              <a:t>(</a:t>
            </a:r>
            <a:r>
              <a:rPr lang="en-US" sz="3000" i="1" dirty="0" err="1" smtClean="0">
                <a:solidFill>
                  <a:srgbClr val="996633"/>
                </a:solidFill>
                <a:latin typeface="Times New Roman" pitchFamily="18" charset="0"/>
                <a:cs typeface="Times New Roman" pitchFamily="18" charset="0"/>
              </a:rPr>
              <a:t>lookup_value</a:t>
            </a:r>
            <a:r>
              <a:rPr lang="en-US" sz="3000" dirty="0" smtClean="0">
                <a:solidFill>
                  <a:srgbClr val="996633"/>
                </a:solidFill>
              </a:rPr>
              <a:t>,  </a:t>
            </a:r>
            <a:r>
              <a:rPr lang="en-US" sz="3000" i="1" dirty="0" smtClean="0">
                <a:solidFill>
                  <a:srgbClr val="996633"/>
                </a:solidFill>
                <a:latin typeface="Times New Roman" pitchFamily="18" charset="0"/>
                <a:cs typeface="Times New Roman" pitchFamily="18" charset="0"/>
              </a:rPr>
              <a:t>table</a:t>
            </a:r>
            <a:r>
              <a:rPr lang="en-US" sz="3000" dirty="0" smtClean="0">
                <a:solidFill>
                  <a:srgbClr val="996633"/>
                </a:solidFill>
              </a:rPr>
              <a:t>,  </a:t>
            </a:r>
            <a:r>
              <a:rPr lang="en-US" sz="3000" i="1" dirty="0" err="1" smtClean="0">
                <a:solidFill>
                  <a:srgbClr val="996633"/>
                </a:solidFill>
                <a:latin typeface="Times New Roman" pitchFamily="18" charset="0"/>
                <a:cs typeface="Times New Roman" pitchFamily="18" charset="0"/>
              </a:rPr>
              <a:t>colunm_num</a:t>
            </a:r>
            <a:r>
              <a:rPr lang="en-US" dirty="0" smtClean="0">
                <a:solidFill>
                  <a:srgbClr val="996633"/>
                </a:solidFill>
              </a:rPr>
              <a:t>)</a:t>
            </a:r>
            <a:endParaRPr lang="en-US" dirty="0">
              <a:solidFill>
                <a:srgbClr val="996633"/>
              </a:solidFill>
            </a:endParaRPr>
          </a:p>
        </p:txBody>
      </p:sp>
      <p:sp>
        <p:nvSpPr>
          <p:cNvPr id="124931" name="Rectangle 3"/>
          <p:cNvSpPr>
            <a:spLocks noGrp="1" noChangeArrowheads="1"/>
          </p:cNvSpPr>
          <p:nvPr>
            <p:ph type="body" idx="1"/>
          </p:nvPr>
        </p:nvSpPr>
        <p:spPr>
          <a:xfrm>
            <a:off x="809897" y="1295399"/>
            <a:ext cx="8059783" cy="5392784"/>
          </a:xfrm>
        </p:spPr>
        <p:txBody>
          <a:bodyPr/>
          <a:lstStyle/>
          <a:p>
            <a:pPr>
              <a:spcBef>
                <a:spcPts val="1200"/>
              </a:spcBef>
            </a:pPr>
            <a:r>
              <a:rPr lang="en-US" sz="2200" dirty="0"/>
              <a:t>The V in </a:t>
            </a:r>
            <a:r>
              <a:rPr lang="en-US" sz="2200" b="1" i="1" dirty="0" err="1">
                <a:solidFill>
                  <a:srgbClr val="996633"/>
                </a:solidFill>
              </a:rPr>
              <a:t>VLOOKUP</a:t>
            </a:r>
            <a:r>
              <a:rPr lang="en-US" sz="2200" dirty="0"/>
              <a:t> stands for vertical</a:t>
            </a:r>
            <a:r>
              <a:rPr lang="en-US" sz="2200" dirty="0" smtClean="0"/>
              <a:t>.</a:t>
            </a:r>
          </a:p>
          <a:p>
            <a:pPr>
              <a:spcBef>
                <a:spcPts val="1200"/>
              </a:spcBef>
            </a:pPr>
            <a:r>
              <a:rPr lang="en-US" sz="2200" dirty="0" smtClean="0"/>
              <a:t>The </a:t>
            </a:r>
            <a:r>
              <a:rPr lang="en-US" sz="2200" i="1" dirty="0" err="1" smtClean="0">
                <a:latin typeface="Times New Roman" pitchFamily="18" charset="0"/>
                <a:cs typeface="Times New Roman" pitchFamily="18" charset="0"/>
              </a:rPr>
              <a:t>lookup_value</a:t>
            </a:r>
            <a:r>
              <a:rPr lang="en-US" sz="2200" dirty="0" smtClean="0"/>
              <a:t> is searched for in the first column of the table. </a:t>
            </a:r>
          </a:p>
          <a:p>
            <a:pPr lvl="1">
              <a:spcBef>
                <a:spcPts val="1200"/>
              </a:spcBef>
            </a:pPr>
            <a:r>
              <a:rPr lang="en-US" sz="2200" dirty="0" err="1" smtClean="0"/>
              <a:t>VLOOKUP</a:t>
            </a:r>
            <a:r>
              <a:rPr lang="en-US" sz="2200" dirty="0" smtClean="0"/>
              <a:t> finds the row of the </a:t>
            </a:r>
            <a:r>
              <a:rPr lang="en-US" sz="2200" i="1" dirty="0" smtClean="0">
                <a:latin typeface="Times New Roman" pitchFamily="18" charset="0"/>
                <a:cs typeface="Times New Roman" pitchFamily="18" charset="0"/>
              </a:rPr>
              <a:t>table</a:t>
            </a:r>
            <a:r>
              <a:rPr lang="en-US" sz="2200" dirty="0" smtClean="0"/>
              <a:t> containing the </a:t>
            </a:r>
            <a:r>
              <a:rPr lang="en-US" sz="2200" i="1" dirty="0" err="1" smtClean="0">
                <a:latin typeface="Times New Roman" pitchFamily="18" charset="0"/>
                <a:cs typeface="Times New Roman" pitchFamily="18" charset="0"/>
              </a:rPr>
              <a:t>lookup_value</a:t>
            </a:r>
            <a:r>
              <a:rPr lang="en-US" sz="2200" dirty="0" smtClean="0"/>
              <a:t>. </a:t>
            </a:r>
          </a:p>
          <a:p>
            <a:pPr lvl="1">
              <a:spcBef>
                <a:spcPts val="1200"/>
              </a:spcBef>
            </a:pPr>
            <a:r>
              <a:rPr lang="en-US" sz="2200" dirty="0" smtClean="0"/>
              <a:t>If </a:t>
            </a:r>
            <a:r>
              <a:rPr lang="en-US" sz="2200" i="1" dirty="0" err="1" smtClean="0">
                <a:latin typeface="Times New Roman" pitchFamily="18" charset="0"/>
                <a:cs typeface="Times New Roman" pitchFamily="18" charset="0"/>
              </a:rPr>
              <a:t>lookup_value</a:t>
            </a:r>
            <a:r>
              <a:rPr lang="en-US" sz="2200" dirty="0" smtClean="0"/>
              <a:t> is not in the table, then </a:t>
            </a:r>
            <a:r>
              <a:rPr lang="en-US" sz="2200" dirty="0" err="1" smtClean="0"/>
              <a:t>VLOOKUP</a:t>
            </a:r>
            <a:r>
              <a:rPr lang="en-US" sz="2200" dirty="0" smtClean="0"/>
              <a:t> finds the row </a:t>
            </a:r>
            <a:r>
              <a:rPr lang="en-US" sz="2200" b="1" i="1" dirty="0" smtClean="0"/>
              <a:t>before</a:t>
            </a:r>
            <a:r>
              <a:rPr lang="en-US" sz="2200" dirty="0" smtClean="0"/>
              <a:t> the first table number </a:t>
            </a:r>
            <a:r>
              <a:rPr lang="en-US" sz="2200" b="1" i="1" dirty="0" smtClean="0"/>
              <a:t>greater than</a:t>
            </a:r>
            <a:r>
              <a:rPr lang="en-US" sz="2200" dirty="0" smtClean="0"/>
              <a:t> </a:t>
            </a:r>
            <a:r>
              <a:rPr lang="en-US" sz="2200" i="1" dirty="0" err="1" smtClean="0">
                <a:latin typeface="Times New Roman" pitchFamily="18" charset="0"/>
                <a:cs typeface="Times New Roman" pitchFamily="18" charset="0"/>
              </a:rPr>
              <a:t>lookup_value</a:t>
            </a:r>
            <a:r>
              <a:rPr lang="en-US" sz="2200" i="1" dirty="0" smtClean="0">
                <a:latin typeface="Times New Roman" pitchFamily="18" charset="0"/>
                <a:cs typeface="Times New Roman" pitchFamily="18" charset="0"/>
              </a:rPr>
              <a:t>.</a:t>
            </a:r>
          </a:p>
          <a:p>
            <a:pPr lvl="1">
              <a:spcBef>
                <a:spcPts val="1200"/>
              </a:spcBef>
            </a:pPr>
            <a:r>
              <a:rPr lang="en-US" sz="2200" dirty="0" smtClean="0"/>
              <a:t>If </a:t>
            </a:r>
            <a:r>
              <a:rPr lang="en-US" sz="2200" i="1" dirty="0" err="1" smtClean="0">
                <a:latin typeface="Times New Roman" pitchFamily="18" charset="0"/>
                <a:cs typeface="Times New Roman" pitchFamily="18" charset="0"/>
              </a:rPr>
              <a:t>lookup_value</a:t>
            </a:r>
            <a:r>
              <a:rPr lang="en-US" sz="2200" dirty="0" smtClean="0"/>
              <a:t> is greater than all the first column table numbers, then </a:t>
            </a:r>
            <a:r>
              <a:rPr lang="en-US" sz="2200" dirty="0" err="1" smtClean="0"/>
              <a:t>VLOOKUP</a:t>
            </a:r>
            <a:r>
              <a:rPr lang="en-US" sz="2200" dirty="0" smtClean="0"/>
              <a:t> finds the last row of the table.</a:t>
            </a:r>
          </a:p>
          <a:p>
            <a:pPr>
              <a:spcBef>
                <a:spcPts val="1200"/>
              </a:spcBef>
            </a:pPr>
            <a:r>
              <a:rPr lang="en-US" sz="2200" dirty="0" err="1" smtClean="0"/>
              <a:t>VLOOKUP</a:t>
            </a:r>
            <a:r>
              <a:rPr lang="en-US" sz="2200" dirty="0" smtClean="0"/>
              <a:t> </a:t>
            </a:r>
            <a:r>
              <a:rPr lang="en-US" sz="2200" b="1" i="1" dirty="0" smtClean="0"/>
              <a:t>returns the value</a:t>
            </a:r>
            <a:r>
              <a:rPr lang="en-US" sz="2200" dirty="0" smtClean="0"/>
              <a:t> in the found row and </a:t>
            </a:r>
            <a:r>
              <a:rPr lang="en-US" sz="2200" i="1" dirty="0" err="1" smtClean="0">
                <a:latin typeface="Times New Roman" pitchFamily="18" charset="0"/>
                <a:cs typeface="Times New Roman" pitchFamily="18" charset="0"/>
              </a:rPr>
              <a:t>column_num</a:t>
            </a:r>
            <a:r>
              <a:rPr lang="en-US" sz="2200" dirty="0" smtClean="0"/>
              <a:t> of the table.</a:t>
            </a:r>
          </a:p>
          <a:p>
            <a:pPr>
              <a:spcBef>
                <a:spcPts val="1200"/>
              </a:spcBef>
            </a:pPr>
            <a:r>
              <a:rPr lang="en-US" sz="2200" dirty="0" smtClean="0"/>
              <a:t>The first column of the table MUST be in increasing order. </a:t>
            </a:r>
            <a:endParaRPr 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BA91E4C-D135-4DC2-8BF3-119C0D72F312}" type="slidenum">
              <a:rPr lang="en-US"/>
              <a:pPr/>
              <a:t>21</a:t>
            </a:fld>
            <a:endParaRPr lang="en-US" dirty="0"/>
          </a:p>
        </p:txBody>
      </p:sp>
      <p:sp>
        <p:nvSpPr>
          <p:cNvPr id="125954" name="Rectangle 2"/>
          <p:cNvSpPr>
            <a:spLocks noGrp="1" noChangeArrowheads="1"/>
          </p:cNvSpPr>
          <p:nvPr>
            <p:ph type="title"/>
          </p:nvPr>
        </p:nvSpPr>
        <p:spPr>
          <a:xfrm>
            <a:off x="760413" y="277813"/>
            <a:ext cx="8097837" cy="712787"/>
          </a:xfrm>
        </p:spPr>
        <p:txBody>
          <a:bodyPr/>
          <a:lstStyle/>
          <a:p>
            <a:r>
              <a:rPr lang="en-US" sz="3400" dirty="0">
                <a:solidFill>
                  <a:srgbClr val="996633"/>
                </a:solidFill>
              </a:rPr>
              <a:t>Deeply Nested IF() Returns Letter Grade</a:t>
            </a:r>
          </a:p>
        </p:txBody>
      </p:sp>
      <p:graphicFrame>
        <p:nvGraphicFramePr>
          <p:cNvPr id="125956" name="Object 4"/>
          <p:cNvGraphicFramePr>
            <a:graphicFrameLocks noChangeAspect="1"/>
          </p:cNvGraphicFramePr>
          <p:nvPr/>
        </p:nvGraphicFramePr>
        <p:xfrm>
          <a:off x="123825" y="1558925"/>
          <a:ext cx="8809038" cy="3870325"/>
        </p:xfrm>
        <a:graphic>
          <a:graphicData uri="http://schemas.openxmlformats.org/presentationml/2006/ole">
            <p:oleObj spid="_x0000_s125956" name="Image" r:id="rId3" imgW="15060317" imgH="6615873" progId="">
              <p:embed/>
            </p:oleObj>
          </a:graphicData>
        </a:graphic>
      </p:graphicFrame>
      <p:graphicFrame>
        <p:nvGraphicFramePr>
          <p:cNvPr id="125957" name="Object 5"/>
          <p:cNvGraphicFramePr>
            <a:graphicFrameLocks noChangeAspect="1"/>
          </p:cNvGraphicFramePr>
          <p:nvPr/>
        </p:nvGraphicFramePr>
        <p:xfrm>
          <a:off x="2203450" y="4324350"/>
          <a:ext cx="6630988" cy="577850"/>
        </p:xfrm>
        <a:graphic>
          <a:graphicData uri="http://schemas.openxmlformats.org/presentationml/2006/ole">
            <p:oleObj spid="_x0000_s125957" name="Image" r:id="rId4" imgW="6120635" imgH="533145" progId="">
              <p:embed/>
            </p:oleObj>
          </a:graphicData>
        </a:graphic>
      </p:graphicFrame>
      <p:sp>
        <p:nvSpPr>
          <p:cNvPr id="125958" name="Line 6"/>
          <p:cNvSpPr>
            <a:spLocks noChangeShapeType="1"/>
          </p:cNvSpPr>
          <p:nvPr/>
        </p:nvSpPr>
        <p:spPr bwMode="auto">
          <a:xfrm>
            <a:off x="5151438" y="2625725"/>
            <a:ext cx="3584575" cy="1747838"/>
          </a:xfrm>
          <a:prstGeom prst="line">
            <a:avLst/>
          </a:prstGeom>
          <a:noFill/>
          <a:ln w="38100" cap="rnd">
            <a:solidFill>
              <a:srgbClr val="996633"/>
            </a:solidFill>
            <a:prstDash val="sysDot"/>
            <a:round/>
            <a:headEnd/>
            <a:tailEnd type="arrow" w="med" len="med"/>
          </a:ln>
          <a:effectLst/>
        </p:spPr>
        <p:txBody>
          <a:bodyPr/>
          <a:lstStyle/>
          <a:p>
            <a:endParaRPr lang="en-US" dirty="0"/>
          </a:p>
        </p:txBody>
      </p:sp>
      <p:sp>
        <p:nvSpPr>
          <p:cNvPr id="125959" name="Line 7"/>
          <p:cNvSpPr>
            <a:spLocks noChangeShapeType="1"/>
          </p:cNvSpPr>
          <p:nvPr/>
        </p:nvSpPr>
        <p:spPr bwMode="auto">
          <a:xfrm>
            <a:off x="1709738" y="2606675"/>
            <a:ext cx="506412" cy="1720850"/>
          </a:xfrm>
          <a:prstGeom prst="line">
            <a:avLst/>
          </a:prstGeom>
          <a:noFill/>
          <a:ln w="38100" cap="rnd">
            <a:solidFill>
              <a:srgbClr val="996633"/>
            </a:solidFill>
            <a:prstDash val="sysDot"/>
            <a:round/>
            <a:headEnd/>
            <a:tailEnd type="arrow" w="med" len="med"/>
          </a:ln>
          <a:effectLst/>
        </p:spPr>
        <p:txBody>
          <a:bodyPr/>
          <a:lstStyle/>
          <a:p>
            <a:endParaRPr lang="en-US" dirty="0"/>
          </a:p>
        </p:txBody>
      </p:sp>
      <p:sp>
        <p:nvSpPr>
          <p:cNvPr id="8" name="Text Box 8"/>
          <p:cNvSpPr txBox="1">
            <a:spLocks noChangeArrowheads="1"/>
          </p:cNvSpPr>
          <p:nvPr/>
        </p:nvSpPr>
        <p:spPr bwMode="auto">
          <a:xfrm>
            <a:off x="2125364" y="5143929"/>
            <a:ext cx="5881816" cy="1446550"/>
          </a:xfrm>
          <a:prstGeom prst="rect">
            <a:avLst/>
          </a:prstGeom>
          <a:solidFill>
            <a:schemeClr val="bg1"/>
          </a:solidFill>
          <a:ln w="38100">
            <a:solidFill>
              <a:srgbClr val="996633"/>
            </a:solidFill>
            <a:miter lim="800000"/>
            <a:headEnd/>
            <a:tailEnd/>
          </a:ln>
          <a:effectLst/>
        </p:spPr>
        <p:txBody>
          <a:bodyPr wrap="square">
            <a:spAutoFit/>
          </a:bodyPr>
          <a:lstStyle/>
          <a:p>
            <a:pPr>
              <a:spcBef>
                <a:spcPct val="50000"/>
              </a:spcBef>
            </a:pPr>
            <a:r>
              <a:rPr lang="en-US" sz="2200" dirty="0" smtClean="0"/>
              <a:t>It is necessary, in the nesting, that </a:t>
            </a:r>
          </a:p>
          <a:p>
            <a:pPr>
              <a:spcBef>
                <a:spcPct val="50000"/>
              </a:spcBef>
            </a:pPr>
            <a:r>
              <a:rPr lang="en-US" sz="2200" dirty="0" smtClean="0"/>
              <a:t>	IF(</a:t>
            </a:r>
            <a:r>
              <a:rPr lang="en-US" sz="2200" dirty="0" smtClean="0">
                <a:solidFill>
                  <a:srgbClr val="0033CC"/>
                </a:solidFill>
              </a:rPr>
              <a:t>B2</a:t>
            </a:r>
            <a:r>
              <a:rPr lang="en-US" sz="2200" dirty="0" smtClean="0"/>
              <a:t>&lt;</a:t>
            </a:r>
            <a:r>
              <a:rPr lang="en-US" sz="2200" dirty="0" smtClean="0">
                <a:solidFill>
                  <a:srgbClr val="009A00"/>
                </a:solidFill>
              </a:rPr>
              <a:t>$A$12</a:t>
            </a:r>
            <a:r>
              <a:rPr lang="en-US" sz="2200" dirty="0" smtClean="0"/>
              <a:t>...  is before </a:t>
            </a:r>
          </a:p>
          <a:p>
            <a:pPr>
              <a:spcBef>
                <a:spcPct val="50000"/>
              </a:spcBef>
            </a:pPr>
            <a:r>
              <a:rPr lang="en-US" sz="2200" dirty="0" smtClean="0"/>
              <a:t>	,IF(</a:t>
            </a:r>
            <a:r>
              <a:rPr lang="en-US" sz="2200" dirty="0" smtClean="0">
                <a:solidFill>
                  <a:srgbClr val="0033CC"/>
                </a:solidFill>
              </a:rPr>
              <a:t>B2</a:t>
            </a:r>
            <a:r>
              <a:rPr lang="en-US" sz="2200" dirty="0" smtClean="0"/>
              <a:t>&lt;</a:t>
            </a:r>
            <a:r>
              <a:rPr lang="en-US" sz="2200" dirty="0" smtClean="0">
                <a:solidFill>
                  <a:srgbClr val="C00000"/>
                </a:solidFill>
              </a:rPr>
              <a:t>$A$13</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5114C9D-5146-469F-AD36-4EECD05EDA0D}"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F64738B-2A19-4D47-9EC4-C12C1657095A}" type="slidenum">
              <a:rPr lang="en-US"/>
              <a:pPr/>
              <a:t>23</a:t>
            </a:fld>
            <a:endParaRPr lang="en-US" dirty="0"/>
          </a:p>
        </p:txBody>
      </p:sp>
      <p:sp>
        <p:nvSpPr>
          <p:cNvPr id="124930" name="Rectangle 2"/>
          <p:cNvSpPr>
            <a:spLocks noGrp="1" noChangeArrowheads="1"/>
          </p:cNvSpPr>
          <p:nvPr>
            <p:ph type="title"/>
          </p:nvPr>
        </p:nvSpPr>
        <p:spPr>
          <a:xfrm>
            <a:off x="852615" y="277813"/>
            <a:ext cx="8031893" cy="712787"/>
          </a:xfrm>
        </p:spPr>
        <p:txBody>
          <a:bodyPr/>
          <a:lstStyle/>
          <a:p>
            <a:r>
              <a:rPr lang="en-US" dirty="0" smtClean="0">
                <a:solidFill>
                  <a:srgbClr val="996633"/>
                </a:solidFill>
              </a:rPr>
              <a:t>Letter Grade by IF and </a:t>
            </a:r>
            <a:r>
              <a:rPr lang="en-US" dirty="0" err="1" smtClean="0">
                <a:solidFill>
                  <a:srgbClr val="996633"/>
                </a:solidFill>
              </a:rPr>
              <a:t>VLOOKUP</a:t>
            </a:r>
            <a:endParaRPr lang="en-US" dirty="0">
              <a:solidFill>
                <a:srgbClr val="996633"/>
              </a:solidFill>
            </a:endParaRPr>
          </a:p>
        </p:txBody>
      </p:sp>
      <p:graphicFrame>
        <p:nvGraphicFramePr>
          <p:cNvPr id="8" name="Object 7"/>
          <p:cNvGraphicFramePr>
            <a:graphicFrameLocks noChangeAspect="1"/>
          </p:cNvGraphicFramePr>
          <p:nvPr/>
        </p:nvGraphicFramePr>
        <p:xfrm>
          <a:off x="1008105" y="1865013"/>
          <a:ext cx="6781800" cy="3248025"/>
        </p:xfrm>
        <a:graphic>
          <a:graphicData uri="http://schemas.openxmlformats.org/presentationml/2006/ole">
            <p:oleObj spid="_x0000_s144387" name="Worksheet" r:id="rId3" imgW="6781282" imgH="3248049" progId="Excel.Sheet.12">
              <p:embed/>
            </p:oleObj>
          </a:graphicData>
        </a:graphic>
      </p:graphicFrame>
      <p:sp>
        <p:nvSpPr>
          <p:cNvPr id="9" name="Text Box 4"/>
          <p:cNvSpPr txBox="1">
            <a:spLocks noChangeArrowheads="1"/>
          </p:cNvSpPr>
          <p:nvPr/>
        </p:nvSpPr>
        <p:spPr bwMode="auto">
          <a:xfrm>
            <a:off x="693309" y="1244857"/>
            <a:ext cx="3260853"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dirty="0" smtClean="0">
                <a:solidFill>
                  <a:srgbClr val="FF0000"/>
                </a:solidFill>
              </a:rPr>
              <a:t>Active Excel Table</a:t>
            </a:r>
            <a:endParaRPr lang="en-US" sz="2800" dirty="0">
              <a:solidFill>
                <a:srgbClr val="FF0000"/>
              </a:solidFill>
            </a:endParaRPr>
          </a:p>
        </p:txBody>
      </p:sp>
      <p:sp>
        <p:nvSpPr>
          <p:cNvPr id="10" name="TextBox 9"/>
          <p:cNvSpPr txBox="1"/>
          <p:nvPr/>
        </p:nvSpPr>
        <p:spPr>
          <a:xfrm>
            <a:off x="1099751" y="5770605"/>
            <a:ext cx="6425513" cy="523220"/>
          </a:xfrm>
          <a:prstGeom prst="rect">
            <a:avLst/>
          </a:prstGeom>
          <a:noFill/>
        </p:spPr>
        <p:txBody>
          <a:bodyPr wrap="square" rtlCol="0">
            <a:spAutoFit/>
          </a:bodyPr>
          <a:lstStyle/>
          <a:p>
            <a:r>
              <a:rPr lang="en-US" sz="2800" dirty="0" smtClean="0"/>
              <a:t>=</a:t>
            </a:r>
            <a:r>
              <a:rPr lang="en-US" sz="2800" dirty="0" err="1" smtClean="0"/>
              <a:t>VLOOKUP</a:t>
            </a:r>
            <a:r>
              <a:rPr lang="en-US" sz="2800" dirty="0" smtClean="0"/>
              <a:t>(B2,   $F$2:$G$6,    2)</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FF6E956-DA0E-4BE0-99B6-C8ABF1E91F48}" type="slidenum">
              <a:rPr lang="en-US"/>
              <a:pPr/>
              <a:t>24</a:t>
            </a:fld>
            <a:endParaRPr lang="en-US"/>
          </a:p>
        </p:txBody>
      </p:sp>
      <p:sp>
        <p:nvSpPr>
          <p:cNvPr id="132098" name="Rectangle 2"/>
          <p:cNvSpPr>
            <a:spLocks noGrp="1" noChangeArrowheads="1"/>
          </p:cNvSpPr>
          <p:nvPr>
            <p:ph type="title"/>
          </p:nvPr>
        </p:nvSpPr>
        <p:spPr/>
        <p:txBody>
          <a:bodyPr/>
          <a:lstStyle/>
          <a:p>
            <a:r>
              <a:rPr lang="en-US" dirty="0" smtClean="0">
                <a:solidFill>
                  <a:srgbClr val="996633"/>
                </a:solidFill>
              </a:rPr>
              <a:t>Quiz: </a:t>
            </a:r>
            <a:r>
              <a:rPr lang="en-US" dirty="0">
                <a:solidFill>
                  <a:srgbClr val="996633"/>
                </a:solidFill>
              </a:rPr>
              <a:t>Total Cost</a:t>
            </a:r>
          </a:p>
        </p:txBody>
      </p:sp>
      <p:sp>
        <p:nvSpPr>
          <p:cNvPr id="132099" name="Rectangle 3"/>
          <p:cNvSpPr>
            <a:spLocks noGrp="1" noChangeArrowheads="1"/>
          </p:cNvSpPr>
          <p:nvPr>
            <p:ph type="body" idx="1"/>
          </p:nvPr>
        </p:nvSpPr>
        <p:spPr>
          <a:xfrm>
            <a:off x="822960" y="4414702"/>
            <a:ext cx="7772400" cy="2012224"/>
          </a:xfrm>
        </p:spPr>
        <p:txBody>
          <a:bodyPr/>
          <a:lstStyle/>
          <a:p>
            <a:pPr>
              <a:spcBef>
                <a:spcPct val="35000"/>
              </a:spcBef>
              <a:buFont typeface="Wingdings" pitchFamily="2" charset="2"/>
              <a:buNone/>
            </a:pPr>
            <a:r>
              <a:rPr lang="en-US" sz="2200" dirty="0"/>
              <a:t>Which </a:t>
            </a:r>
            <a:r>
              <a:rPr lang="en-US" sz="2200" dirty="0" smtClean="0"/>
              <a:t>is the best Excel </a:t>
            </a:r>
            <a:r>
              <a:rPr lang="en-US" sz="2200" dirty="0"/>
              <a:t>equation </a:t>
            </a:r>
            <a:r>
              <a:rPr lang="en-US" sz="2200" dirty="0" smtClean="0"/>
              <a:t>to enter </a:t>
            </a:r>
            <a:r>
              <a:rPr lang="en-US" sz="2200" dirty="0"/>
              <a:t>in </a:t>
            </a:r>
            <a:r>
              <a:rPr lang="en-US" sz="2200" dirty="0" smtClean="0"/>
              <a:t>cell D2?</a:t>
            </a:r>
            <a:endParaRPr lang="en-US" sz="2200" dirty="0"/>
          </a:p>
          <a:p>
            <a:pPr>
              <a:spcBef>
                <a:spcPct val="35000"/>
              </a:spcBef>
              <a:buFont typeface="Wingdings" pitchFamily="2" charset="2"/>
              <a:buNone/>
            </a:pPr>
            <a:r>
              <a:rPr lang="en-US" sz="2200" dirty="0">
                <a:solidFill>
                  <a:srgbClr val="996633"/>
                </a:solidFill>
              </a:rPr>
              <a:t>	a)</a:t>
            </a:r>
            <a:r>
              <a:rPr lang="en-US" sz="2200" dirty="0"/>
              <a:t> </a:t>
            </a:r>
            <a:r>
              <a:rPr lang="en-US" sz="2200" dirty="0" smtClean="0"/>
              <a:t>=A2 + $B$2 + C2</a:t>
            </a:r>
            <a:endParaRPr lang="en-US" sz="2200" dirty="0"/>
          </a:p>
          <a:p>
            <a:pPr>
              <a:spcBef>
                <a:spcPct val="35000"/>
              </a:spcBef>
              <a:buNone/>
            </a:pPr>
            <a:r>
              <a:rPr lang="en-US" sz="2200" dirty="0">
                <a:solidFill>
                  <a:srgbClr val="996633"/>
                </a:solidFill>
              </a:rPr>
              <a:t>	b) </a:t>
            </a:r>
            <a:r>
              <a:rPr lang="en-US" sz="2200" dirty="0" smtClean="0"/>
              <a:t>=A2 + B2 + $C$2</a:t>
            </a:r>
            <a:endParaRPr lang="en-US" sz="2200" dirty="0"/>
          </a:p>
          <a:p>
            <a:pPr>
              <a:spcBef>
                <a:spcPct val="35000"/>
              </a:spcBef>
              <a:buFont typeface="Wingdings" pitchFamily="2" charset="2"/>
              <a:buNone/>
            </a:pPr>
            <a:r>
              <a:rPr lang="en-US" sz="2200" dirty="0">
                <a:solidFill>
                  <a:srgbClr val="996633"/>
                </a:solidFill>
              </a:rPr>
              <a:t>	c)</a:t>
            </a:r>
            <a:r>
              <a:rPr lang="en-US" sz="2200" dirty="0"/>
              <a:t> </a:t>
            </a:r>
            <a:r>
              <a:rPr lang="en-US" sz="2200" dirty="0" smtClean="0"/>
              <a:t>=A2 </a:t>
            </a:r>
            <a:r>
              <a:rPr lang="en-US" sz="2200" dirty="0"/>
              <a:t>+ </a:t>
            </a:r>
            <a:r>
              <a:rPr lang="en-US" sz="2200" dirty="0" smtClean="0"/>
              <a:t>C2</a:t>
            </a:r>
            <a:endParaRPr lang="en-US" sz="2200" dirty="0"/>
          </a:p>
        </p:txBody>
      </p:sp>
      <p:pic>
        <p:nvPicPr>
          <p:cNvPr id="6" name="Picture 5" descr="TotalCost.png"/>
          <p:cNvPicPr>
            <a:picLocks noChangeAspect="1"/>
          </p:cNvPicPr>
          <p:nvPr/>
        </p:nvPicPr>
        <p:blipFill>
          <a:blip r:embed="rId2" cstate="print"/>
          <a:stretch>
            <a:fillRect/>
          </a:stretch>
        </p:blipFill>
        <p:spPr>
          <a:xfrm>
            <a:off x="825825" y="1327497"/>
            <a:ext cx="7961905" cy="2819048"/>
          </a:xfrm>
          <a:prstGeom prst="rect">
            <a:avLst/>
          </a:prstGeom>
          <a:ln>
            <a:solidFill>
              <a:schemeClr val="tx1">
                <a:lumMod val="95000"/>
                <a:lumOff val="5000"/>
              </a:schemeClr>
            </a:solidFill>
          </a:ln>
        </p:spPr>
      </p:pic>
      <p:sp>
        <p:nvSpPr>
          <p:cNvPr id="8" name="Rectangle 3"/>
          <p:cNvSpPr txBox="1">
            <a:spLocks noChangeArrowheads="1"/>
          </p:cNvSpPr>
          <p:nvPr/>
        </p:nvSpPr>
        <p:spPr bwMode="auto">
          <a:xfrm>
            <a:off x="4225187" y="4847805"/>
            <a:ext cx="3939099" cy="12055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35000"/>
              </a:spcBef>
              <a:buClr>
                <a:srgbClr val="996633"/>
              </a:buClr>
              <a:buSzPct val="90000"/>
            </a:pPr>
            <a:r>
              <a:rPr kumimoji="0" lang="en-US" sz="2200" b="0" i="0" u="none" strike="noStrike" kern="0" cap="none" spc="0" normalizeH="0" baseline="0" noProof="0" dirty="0" smtClean="0">
                <a:ln>
                  <a:noFill/>
                </a:ln>
                <a:solidFill>
                  <a:srgbClr val="996633"/>
                </a:solidFill>
                <a:effectLst/>
                <a:uLnTx/>
                <a:uFillTx/>
                <a:latin typeface="+mn-lt"/>
                <a:ea typeface="+mn-ea"/>
                <a:cs typeface="+mn-cs"/>
              </a:rPr>
              <a:t>	d)</a:t>
            </a:r>
            <a:r>
              <a:rPr kumimoji="0" lang="en-US" sz="2200" b="0" i="0" u="none" strike="noStrike" kern="0" cap="none" spc="0" normalizeH="0" baseline="0" noProof="0" dirty="0" smtClean="0">
                <a:ln>
                  <a:noFill/>
                </a:ln>
                <a:solidFill>
                  <a:schemeClr val="tx1"/>
                </a:solidFill>
                <a:effectLst/>
                <a:uLnTx/>
                <a:uFillTx/>
                <a:latin typeface="+mn-lt"/>
                <a:ea typeface="+mn-ea"/>
                <a:cs typeface="+mn-cs"/>
              </a:rPr>
              <a:t> =</a:t>
            </a:r>
            <a:r>
              <a:rPr lang="en-US" sz="2200" noProof="0" dirty="0" smtClean="0"/>
              <a:t>$</a:t>
            </a:r>
            <a:r>
              <a:rPr lang="en-US" sz="2200" dirty="0" smtClean="0"/>
              <a:t>A$2 + C2</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spcBef>
                <a:spcPct val="35000"/>
              </a:spcBef>
              <a:buClr>
                <a:srgbClr val="996633"/>
              </a:buClr>
              <a:buSzPct val="90000"/>
            </a:pPr>
            <a:r>
              <a:rPr kumimoji="0" lang="en-US" sz="2200" b="0" i="0" u="none" strike="noStrike" kern="0" cap="none" spc="0" normalizeH="0" baseline="0" noProof="0" dirty="0" smtClean="0">
                <a:ln>
                  <a:noFill/>
                </a:ln>
                <a:solidFill>
                  <a:srgbClr val="996633"/>
                </a:solidFill>
                <a:effectLst/>
                <a:uLnTx/>
                <a:uFillTx/>
                <a:latin typeface="+mn-lt"/>
                <a:ea typeface="+mn-ea"/>
                <a:cs typeface="+mn-cs"/>
              </a:rPr>
              <a:t>	e) </a:t>
            </a:r>
            <a:r>
              <a:rPr lang="en-US" sz="2200" kern="0" dirty="0" smtClean="0"/>
              <a:t>=</a:t>
            </a:r>
            <a:r>
              <a:rPr lang="en-US" sz="2200" dirty="0" smtClean="0"/>
              <a:t>A2 + $C$2</a:t>
            </a:r>
            <a:endParaRPr kumimoji="0" 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2AD664D-8B44-46A0-900C-C1D0FB64A73D}" type="slidenum">
              <a:rPr lang="en-US"/>
              <a:pPr/>
              <a:t>25</a:t>
            </a:fld>
            <a:endParaRPr lang="en-US"/>
          </a:p>
        </p:txBody>
      </p:sp>
      <p:sp>
        <p:nvSpPr>
          <p:cNvPr id="108547" name="Rectangle 3"/>
          <p:cNvSpPr>
            <a:spLocks noGrp="1" noChangeArrowheads="1"/>
          </p:cNvSpPr>
          <p:nvPr>
            <p:ph type="body" idx="1"/>
          </p:nvPr>
        </p:nvSpPr>
        <p:spPr>
          <a:xfrm>
            <a:off x="914400" y="4201297"/>
            <a:ext cx="7986713" cy="2446638"/>
          </a:xfrm>
        </p:spPr>
        <p:txBody>
          <a:bodyPr/>
          <a:lstStyle/>
          <a:p>
            <a:pPr>
              <a:buFont typeface="Wingdings" pitchFamily="2" charset="2"/>
              <a:buNone/>
            </a:pPr>
            <a:r>
              <a:rPr lang="en-US" dirty="0">
                <a:solidFill>
                  <a:srgbClr val="0066FF"/>
                </a:solidFill>
              </a:rPr>
              <a:t>	</a:t>
            </a:r>
            <a:endParaRPr lang="en-US" sz="2400" b="1" dirty="0">
              <a:latin typeface="Courier New" pitchFamily="49" charset="0"/>
            </a:endParaRPr>
          </a:p>
        </p:txBody>
      </p:sp>
      <p:sp>
        <p:nvSpPr>
          <p:cNvPr id="108548" name="Rectangle 4"/>
          <p:cNvSpPr>
            <a:spLocks noGrp="1" noChangeArrowheads="1"/>
          </p:cNvSpPr>
          <p:nvPr>
            <p:ph type="title"/>
          </p:nvPr>
        </p:nvSpPr>
        <p:spPr>
          <a:noFill/>
          <a:ln/>
        </p:spPr>
        <p:txBody>
          <a:bodyPr/>
          <a:lstStyle/>
          <a:p>
            <a:r>
              <a:rPr lang="en-US" dirty="0" smtClean="0">
                <a:solidFill>
                  <a:srgbClr val="996633"/>
                </a:solidFill>
              </a:rPr>
              <a:t>Quiz: </a:t>
            </a:r>
            <a:r>
              <a:rPr lang="en-US" dirty="0">
                <a:solidFill>
                  <a:srgbClr val="996633"/>
                </a:solidFill>
              </a:rPr>
              <a:t>Shipping Costs using IF()</a:t>
            </a:r>
          </a:p>
        </p:txBody>
      </p:sp>
      <p:sp>
        <p:nvSpPr>
          <p:cNvPr id="108550" name="Rectangle 6"/>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en-US"/>
          </a:p>
        </p:txBody>
      </p:sp>
      <p:sp>
        <p:nvSpPr>
          <p:cNvPr id="108553" name="Rectangle 9"/>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108555" name="Rectangle 11"/>
          <p:cNvSpPr>
            <a:spLocks noChangeArrowheads="1"/>
          </p:cNvSpPr>
          <p:nvPr/>
        </p:nvSpPr>
        <p:spPr bwMode="auto">
          <a:xfrm>
            <a:off x="0" y="3230563"/>
            <a:ext cx="9144000" cy="0"/>
          </a:xfrm>
          <a:prstGeom prst="rect">
            <a:avLst/>
          </a:prstGeom>
          <a:noFill/>
          <a:ln w="9525">
            <a:noFill/>
            <a:miter lim="800000"/>
            <a:headEnd/>
            <a:tailEnd/>
          </a:ln>
          <a:effectLst/>
        </p:spPr>
        <p:txBody>
          <a:bodyPr wrap="none" anchor="ctr">
            <a:spAutoFit/>
          </a:bodyPr>
          <a:lstStyle/>
          <a:p>
            <a:endParaRPr lang="en-US"/>
          </a:p>
        </p:txBody>
      </p:sp>
      <p:sp>
        <p:nvSpPr>
          <p:cNvPr id="108557" name="Rectangle 13"/>
          <p:cNvSpPr>
            <a:spLocks noChangeArrowheads="1"/>
          </p:cNvSpPr>
          <p:nvPr/>
        </p:nvSpPr>
        <p:spPr bwMode="auto">
          <a:xfrm>
            <a:off x="798513" y="3954162"/>
            <a:ext cx="8002587" cy="2755557"/>
          </a:xfrm>
          <a:prstGeom prst="rect">
            <a:avLst/>
          </a:prstGeom>
          <a:noFill/>
          <a:ln w="9525">
            <a:noFill/>
            <a:miter lim="800000"/>
            <a:headEnd/>
            <a:tailEnd/>
          </a:ln>
          <a:effectLst/>
        </p:spPr>
        <p:txBody>
          <a:bodyPr/>
          <a:lstStyle/>
          <a:p>
            <a:pPr>
              <a:spcBef>
                <a:spcPct val="35000"/>
              </a:spcBef>
              <a:buFont typeface="Wingdings" pitchFamily="2" charset="2"/>
              <a:buNone/>
            </a:pPr>
            <a:r>
              <a:rPr lang="en-US" sz="2200" dirty="0" smtClean="0"/>
              <a:t>Which is the best Excel equation to enter in cell C2?</a:t>
            </a:r>
          </a:p>
          <a:p>
            <a:pPr marL="342900" indent="-342900">
              <a:spcBef>
                <a:spcPct val="35000"/>
              </a:spcBef>
              <a:buClr>
                <a:schemeClr val="folHlink"/>
              </a:buClr>
              <a:buSzPct val="90000"/>
              <a:buFont typeface="Wingdings" pitchFamily="2" charset="2"/>
              <a:buNone/>
            </a:pPr>
            <a:r>
              <a:rPr lang="en-US" sz="2200" dirty="0"/>
              <a:t>	</a:t>
            </a:r>
            <a:r>
              <a:rPr lang="en-US" sz="2200" dirty="0">
                <a:solidFill>
                  <a:srgbClr val="996633"/>
                </a:solidFill>
              </a:rPr>
              <a:t>a)</a:t>
            </a:r>
            <a:r>
              <a:rPr lang="en-US" sz="2200" dirty="0"/>
              <a:t> </a:t>
            </a:r>
            <a:r>
              <a:rPr lang="en-US" sz="2200" dirty="0" smtClean="0"/>
              <a:t>=IF(B2&lt;G3,     H2,    IF(B2&lt;G4,     H3,   H4))</a:t>
            </a:r>
            <a:endParaRPr lang="en-US" sz="2200" dirty="0"/>
          </a:p>
          <a:p>
            <a:pPr marL="342900" indent="-342900">
              <a:spcBef>
                <a:spcPct val="35000"/>
              </a:spcBef>
              <a:buClr>
                <a:schemeClr val="folHlink"/>
              </a:buClr>
              <a:buSzPct val="90000"/>
              <a:buFont typeface="Wingdings" pitchFamily="2" charset="2"/>
              <a:buNone/>
            </a:pPr>
            <a:r>
              <a:rPr lang="en-US" sz="2200" dirty="0"/>
              <a:t>	</a:t>
            </a:r>
            <a:r>
              <a:rPr lang="en-US" sz="2200" dirty="0">
                <a:solidFill>
                  <a:srgbClr val="996633"/>
                </a:solidFill>
              </a:rPr>
              <a:t>b)</a:t>
            </a:r>
            <a:r>
              <a:rPr lang="en-US" sz="2200" dirty="0">
                <a:solidFill>
                  <a:srgbClr val="0066FF"/>
                </a:solidFill>
              </a:rPr>
              <a:t> </a:t>
            </a:r>
            <a:r>
              <a:rPr lang="en-US" sz="2200" dirty="0" smtClean="0"/>
              <a:t>=IF(B2&lt;$G$3,    $H$2,    IF(B2&lt;$G$4,    $H$3,    $H$4))</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c)</a:t>
            </a:r>
            <a:r>
              <a:rPr lang="en-US" sz="2200" dirty="0"/>
              <a:t> </a:t>
            </a:r>
            <a:r>
              <a:rPr lang="en-US" sz="2200" dirty="0" smtClean="0"/>
              <a:t>=IF(B2&gt;$G$2,    $H$2,    IF(B2&gt;$G$3,    $H$3,    $H$4))</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d)</a:t>
            </a:r>
            <a:r>
              <a:rPr lang="en-US" sz="2200" dirty="0"/>
              <a:t> </a:t>
            </a:r>
            <a:r>
              <a:rPr lang="en-US" sz="2200" dirty="0" smtClean="0"/>
              <a:t>=IF(B2&gt;$G$2,    $H$3,    IF(B2&gt;$G$2,    $H$3,    $H$4))</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e)</a:t>
            </a:r>
            <a:r>
              <a:rPr lang="en-US" sz="2200" dirty="0"/>
              <a:t> </a:t>
            </a:r>
            <a:r>
              <a:rPr lang="en-US" sz="2200" dirty="0" smtClean="0"/>
              <a:t>=IF(B2&lt;$G$2,    $H$2,    IF(B2&lt;$G$3,    $H$3,    $H$4))</a:t>
            </a:r>
            <a:endParaRPr lang="en-US" sz="2200" dirty="0"/>
          </a:p>
        </p:txBody>
      </p:sp>
      <p:pic>
        <p:nvPicPr>
          <p:cNvPr id="10" name="Picture 9" descr="ShippingCost-IF.png"/>
          <p:cNvPicPr>
            <a:picLocks noChangeAspect="1"/>
          </p:cNvPicPr>
          <p:nvPr/>
        </p:nvPicPr>
        <p:blipFill>
          <a:blip r:embed="rId2" cstate="print"/>
          <a:stretch>
            <a:fillRect/>
          </a:stretch>
        </p:blipFill>
        <p:spPr>
          <a:xfrm>
            <a:off x="689901" y="981508"/>
            <a:ext cx="7961905" cy="2819048"/>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7283AB7-30B8-4D51-81BD-CE97B7A4E675}" type="slidenum">
              <a:rPr lang="en-US"/>
              <a:pPr/>
              <a:t>26</a:t>
            </a:fld>
            <a:endParaRPr lang="en-US"/>
          </a:p>
        </p:txBody>
      </p:sp>
      <p:sp>
        <p:nvSpPr>
          <p:cNvPr id="137218" name="Rectangle 2"/>
          <p:cNvSpPr>
            <a:spLocks noGrp="1" noChangeArrowheads="1"/>
          </p:cNvSpPr>
          <p:nvPr>
            <p:ph type="body" idx="1"/>
          </p:nvPr>
        </p:nvSpPr>
        <p:spPr>
          <a:xfrm>
            <a:off x="914400" y="5462588"/>
            <a:ext cx="7986713" cy="889000"/>
          </a:xfrm>
        </p:spPr>
        <p:txBody>
          <a:bodyPr/>
          <a:lstStyle/>
          <a:p>
            <a:pPr>
              <a:buFont typeface="Wingdings" pitchFamily="2" charset="2"/>
              <a:buNone/>
            </a:pPr>
            <a:r>
              <a:rPr lang="en-US">
                <a:solidFill>
                  <a:srgbClr val="0066FF"/>
                </a:solidFill>
              </a:rPr>
              <a:t>	</a:t>
            </a:r>
            <a:endParaRPr lang="en-US" sz="2400" b="1">
              <a:latin typeface="Courier New" pitchFamily="49" charset="0"/>
            </a:endParaRPr>
          </a:p>
        </p:txBody>
      </p:sp>
      <p:sp>
        <p:nvSpPr>
          <p:cNvPr id="137219" name="Rectangle 3"/>
          <p:cNvSpPr>
            <a:spLocks noGrp="1" noChangeArrowheads="1"/>
          </p:cNvSpPr>
          <p:nvPr>
            <p:ph type="title"/>
          </p:nvPr>
        </p:nvSpPr>
        <p:spPr>
          <a:noFill/>
          <a:ln/>
        </p:spPr>
        <p:txBody>
          <a:bodyPr/>
          <a:lstStyle/>
          <a:p>
            <a:r>
              <a:rPr lang="en-US" dirty="0" smtClean="0">
                <a:solidFill>
                  <a:srgbClr val="996633"/>
                </a:solidFill>
              </a:rPr>
              <a:t>Quiz: </a:t>
            </a:r>
            <a:r>
              <a:rPr lang="en-US" dirty="0">
                <a:solidFill>
                  <a:srgbClr val="996633"/>
                </a:solidFill>
              </a:rPr>
              <a:t>Shipping Costs: </a:t>
            </a:r>
            <a:r>
              <a:rPr lang="en-US" dirty="0" err="1">
                <a:solidFill>
                  <a:srgbClr val="996633"/>
                </a:solidFill>
              </a:rPr>
              <a:t>VLOOKUP</a:t>
            </a:r>
            <a:r>
              <a:rPr lang="en-US" dirty="0">
                <a:solidFill>
                  <a:srgbClr val="996633"/>
                </a:solidFill>
              </a:rPr>
              <a:t>()</a:t>
            </a:r>
          </a:p>
        </p:txBody>
      </p:sp>
      <p:sp>
        <p:nvSpPr>
          <p:cNvPr id="137220" name="Rectangle 4"/>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en-US"/>
          </a:p>
        </p:txBody>
      </p:sp>
      <p:sp>
        <p:nvSpPr>
          <p:cNvPr id="137221" name="Rectangle 5"/>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a:p>
        </p:txBody>
      </p:sp>
      <p:sp>
        <p:nvSpPr>
          <p:cNvPr id="137222" name="Rectangle 6"/>
          <p:cNvSpPr>
            <a:spLocks noChangeArrowheads="1"/>
          </p:cNvSpPr>
          <p:nvPr/>
        </p:nvSpPr>
        <p:spPr bwMode="auto">
          <a:xfrm>
            <a:off x="0" y="3230563"/>
            <a:ext cx="9144000" cy="0"/>
          </a:xfrm>
          <a:prstGeom prst="rect">
            <a:avLst/>
          </a:prstGeom>
          <a:noFill/>
          <a:ln w="9525">
            <a:noFill/>
            <a:miter lim="800000"/>
            <a:headEnd/>
            <a:tailEnd/>
          </a:ln>
          <a:effectLst/>
        </p:spPr>
        <p:txBody>
          <a:bodyPr wrap="none" anchor="ctr">
            <a:spAutoFit/>
          </a:bodyPr>
          <a:lstStyle/>
          <a:p>
            <a:endParaRPr lang="en-US"/>
          </a:p>
        </p:txBody>
      </p:sp>
      <p:sp>
        <p:nvSpPr>
          <p:cNvPr id="137223" name="Rectangle 7"/>
          <p:cNvSpPr>
            <a:spLocks noChangeArrowheads="1"/>
          </p:cNvSpPr>
          <p:nvPr/>
        </p:nvSpPr>
        <p:spPr bwMode="auto">
          <a:xfrm>
            <a:off x="798513" y="3948113"/>
            <a:ext cx="8002587" cy="2722562"/>
          </a:xfrm>
          <a:prstGeom prst="rect">
            <a:avLst/>
          </a:prstGeom>
          <a:noFill/>
          <a:ln w="9525">
            <a:noFill/>
            <a:miter lim="800000"/>
            <a:headEnd/>
            <a:tailEnd/>
          </a:ln>
          <a:effectLst/>
        </p:spPr>
        <p:txBody>
          <a:bodyPr/>
          <a:lstStyle/>
          <a:p>
            <a:pPr>
              <a:spcBef>
                <a:spcPct val="35000"/>
              </a:spcBef>
              <a:buFont typeface="Wingdings" pitchFamily="2" charset="2"/>
              <a:buNone/>
            </a:pPr>
            <a:r>
              <a:rPr lang="en-US" sz="2200" dirty="0" smtClean="0"/>
              <a:t>Which is the best Excel equation to enter in cell C2?</a:t>
            </a:r>
          </a:p>
          <a:p>
            <a:pPr marL="342900" indent="-342900">
              <a:spcBef>
                <a:spcPct val="35000"/>
              </a:spcBef>
              <a:buClr>
                <a:schemeClr val="folHlink"/>
              </a:buClr>
              <a:buSzPct val="90000"/>
              <a:buFont typeface="Wingdings" pitchFamily="2" charset="2"/>
              <a:buNone/>
            </a:pPr>
            <a:r>
              <a:rPr lang="en-US" sz="2200" dirty="0" smtClean="0"/>
              <a:t>	</a:t>
            </a:r>
            <a:r>
              <a:rPr lang="en-US" sz="2200" dirty="0" smtClean="0">
                <a:solidFill>
                  <a:srgbClr val="996633"/>
                </a:solidFill>
              </a:rPr>
              <a:t>a)</a:t>
            </a:r>
            <a:r>
              <a:rPr lang="en-US" sz="2200" dirty="0" smtClean="0"/>
              <a:t> =</a:t>
            </a:r>
            <a:r>
              <a:rPr lang="en-US" sz="2200" dirty="0" err="1" smtClean="0"/>
              <a:t>VLOOKUP</a:t>
            </a:r>
            <a:r>
              <a:rPr lang="en-US" sz="2200" dirty="0" smtClean="0"/>
              <a:t>(A2,  G2:H4,  2)</a:t>
            </a:r>
          </a:p>
          <a:p>
            <a:pPr marL="342900" indent="-342900">
              <a:spcBef>
                <a:spcPct val="35000"/>
              </a:spcBef>
              <a:buClr>
                <a:schemeClr val="folHlink"/>
              </a:buClr>
              <a:buSzPct val="90000"/>
              <a:buFont typeface="Wingdings" pitchFamily="2" charset="2"/>
              <a:buNone/>
            </a:pPr>
            <a:r>
              <a:rPr lang="en-US" sz="2200" dirty="0"/>
              <a:t>	</a:t>
            </a:r>
            <a:r>
              <a:rPr lang="en-US" sz="2200" dirty="0">
                <a:solidFill>
                  <a:srgbClr val="996633"/>
                </a:solidFill>
              </a:rPr>
              <a:t>b)</a:t>
            </a:r>
            <a:r>
              <a:rPr lang="en-US" sz="2200" dirty="0">
                <a:solidFill>
                  <a:srgbClr val="0066FF"/>
                </a:solidFill>
              </a:rPr>
              <a:t> </a:t>
            </a:r>
            <a:r>
              <a:rPr lang="en-US" sz="2200" dirty="0" smtClean="0"/>
              <a:t>=</a:t>
            </a:r>
            <a:r>
              <a:rPr lang="en-US" sz="2200" dirty="0" err="1" smtClean="0"/>
              <a:t>VLOOKUP</a:t>
            </a:r>
            <a:r>
              <a:rPr lang="en-US" sz="2200" dirty="0" smtClean="0"/>
              <a:t>($A$2,  $G$2:$H$4,  2)</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c)</a:t>
            </a:r>
            <a:r>
              <a:rPr lang="en-US" sz="2200" dirty="0"/>
              <a:t> </a:t>
            </a:r>
            <a:r>
              <a:rPr lang="en-US" sz="2200" dirty="0" smtClean="0"/>
              <a:t>=</a:t>
            </a:r>
            <a:r>
              <a:rPr lang="en-US" sz="2200" dirty="0" err="1" smtClean="0"/>
              <a:t>VLOOKUP</a:t>
            </a:r>
            <a:r>
              <a:rPr lang="en-US" sz="2200" dirty="0" smtClean="0"/>
              <a:t>(B2,  G2:H4,  2)</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d)</a:t>
            </a:r>
            <a:r>
              <a:rPr lang="en-US" sz="2200" dirty="0"/>
              <a:t> </a:t>
            </a:r>
            <a:r>
              <a:rPr lang="en-US" sz="2200" dirty="0" smtClean="0"/>
              <a:t>=</a:t>
            </a:r>
            <a:r>
              <a:rPr lang="en-US" sz="2200" dirty="0" err="1" smtClean="0"/>
              <a:t>VLOOKUP</a:t>
            </a:r>
            <a:r>
              <a:rPr lang="en-US" sz="2200" dirty="0" smtClean="0"/>
              <a:t>($B$2,  $G$2:$H$4,  2)</a:t>
            </a:r>
            <a:endParaRPr lang="en-US" sz="2200" dirty="0"/>
          </a:p>
          <a:p>
            <a:pPr marL="342900" indent="-342900">
              <a:spcBef>
                <a:spcPct val="35000"/>
              </a:spcBef>
              <a:buClr>
                <a:schemeClr val="folHlink"/>
              </a:buClr>
              <a:buSzPct val="90000"/>
              <a:buFont typeface="Wingdings" pitchFamily="2" charset="2"/>
              <a:buNone/>
            </a:pPr>
            <a:r>
              <a:rPr lang="en-US" sz="2200" dirty="0">
                <a:solidFill>
                  <a:srgbClr val="996633"/>
                </a:solidFill>
              </a:rPr>
              <a:t>	e</a:t>
            </a:r>
            <a:r>
              <a:rPr lang="en-US" sz="2200" dirty="0" smtClean="0">
                <a:solidFill>
                  <a:srgbClr val="996633"/>
                </a:solidFill>
              </a:rPr>
              <a:t>)</a:t>
            </a:r>
            <a:r>
              <a:rPr lang="en-US" sz="2200" dirty="0" smtClean="0"/>
              <a:t> =</a:t>
            </a:r>
            <a:r>
              <a:rPr lang="en-US" sz="2200" dirty="0" err="1" smtClean="0"/>
              <a:t>VLOOKUP</a:t>
            </a:r>
            <a:r>
              <a:rPr lang="en-US" sz="2200" dirty="0" smtClean="0"/>
              <a:t>(B2,  $G$2:$H$4,  2)</a:t>
            </a:r>
            <a:endParaRPr lang="en-US" sz="2200" dirty="0"/>
          </a:p>
        </p:txBody>
      </p:sp>
      <p:pic>
        <p:nvPicPr>
          <p:cNvPr id="10" name="Picture 9" descr="ShippingCost-IF.png"/>
          <p:cNvPicPr>
            <a:picLocks noChangeAspect="1"/>
          </p:cNvPicPr>
          <p:nvPr/>
        </p:nvPicPr>
        <p:blipFill>
          <a:blip r:embed="rId2" cstate="print"/>
          <a:stretch>
            <a:fillRect/>
          </a:stretch>
        </p:blipFill>
        <p:spPr>
          <a:xfrm>
            <a:off x="739329" y="944437"/>
            <a:ext cx="8011848" cy="2836731"/>
          </a:xfrm>
          <a:prstGeom prst="rect">
            <a:avLst/>
          </a:prstGeo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330A4F6-A58F-40B4-99DA-6487294E52AC}" type="slidenum">
              <a:rPr lang="en-US"/>
              <a:pPr/>
              <a:t>27</a:t>
            </a:fld>
            <a:endParaRPr lang="en-US"/>
          </a:p>
        </p:txBody>
      </p:sp>
      <p:sp>
        <p:nvSpPr>
          <p:cNvPr id="130050" name="Rectangle 2"/>
          <p:cNvSpPr>
            <a:spLocks noGrp="1" noChangeArrowheads="1"/>
          </p:cNvSpPr>
          <p:nvPr>
            <p:ph type="title"/>
          </p:nvPr>
        </p:nvSpPr>
        <p:spPr>
          <a:xfrm>
            <a:off x="733425" y="187325"/>
            <a:ext cx="8142288" cy="803275"/>
          </a:xfrm>
        </p:spPr>
        <p:txBody>
          <a:bodyPr/>
          <a:lstStyle/>
          <a:p>
            <a:r>
              <a:rPr lang="en-US" sz="2800" dirty="0" smtClean="0">
                <a:solidFill>
                  <a:srgbClr val="996633"/>
                </a:solidFill>
              </a:rPr>
              <a:t>Excel Poem by John </a:t>
            </a:r>
            <a:r>
              <a:rPr lang="en-US" sz="2800" dirty="0" err="1" smtClean="0">
                <a:solidFill>
                  <a:srgbClr val="996633"/>
                </a:solidFill>
              </a:rPr>
              <a:t>Walkenbach</a:t>
            </a:r>
            <a:endParaRPr lang="en-US" sz="2800" dirty="0">
              <a:solidFill>
                <a:srgbClr val="996633"/>
              </a:solidFill>
            </a:endParaRPr>
          </a:p>
        </p:txBody>
      </p:sp>
      <p:sp>
        <p:nvSpPr>
          <p:cNvPr id="130051" name="Rectangle 3"/>
          <p:cNvSpPr>
            <a:spLocks noGrp="1" noChangeArrowheads="1"/>
          </p:cNvSpPr>
          <p:nvPr>
            <p:ph type="body" idx="1"/>
          </p:nvPr>
        </p:nvSpPr>
        <p:spPr>
          <a:xfrm>
            <a:off x="778476" y="3794169"/>
            <a:ext cx="8130745" cy="621077"/>
          </a:xfrm>
        </p:spPr>
        <p:txBody>
          <a:bodyPr/>
          <a:lstStyle/>
          <a:p>
            <a:pPr>
              <a:spcBef>
                <a:spcPts val="1800"/>
              </a:spcBef>
              <a:spcAft>
                <a:spcPts val="1800"/>
              </a:spcAft>
              <a:buNone/>
            </a:pPr>
            <a:r>
              <a:rPr lang="pt-BR" sz="2400" dirty="0" smtClean="0">
                <a:solidFill>
                  <a:srgbClr val="996633"/>
                </a:solidFill>
              </a:rPr>
              <a:t>=((A1+B1+C1+(A2*SQRT(B2)))/A3)+(A4*B4)=(A5^B5)+C5</a:t>
            </a:r>
          </a:p>
        </p:txBody>
      </p:sp>
      <p:pic>
        <p:nvPicPr>
          <p:cNvPr id="130053" name="Picture 5" descr="poem"/>
          <p:cNvPicPr>
            <a:picLocks noChangeAspect="1" noChangeArrowheads="1"/>
          </p:cNvPicPr>
          <p:nvPr/>
        </p:nvPicPr>
        <p:blipFill>
          <a:blip r:embed="rId2" cstate="print"/>
          <a:srcRect/>
          <a:stretch>
            <a:fillRect/>
          </a:stretch>
        </p:blipFill>
        <p:spPr bwMode="auto">
          <a:xfrm>
            <a:off x="703734" y="897924"/>
            <a:ext cx="4962525" cy="2763838"/>
          </a:xfrm>
          <a:prstGeom prst="rect">
            <a:avLst/>
          </a:prstGeom>
          <a:noFill/>
        </p:spPr>
      </p:pic>
      <p:sp>
        <p:nvSpPr>
          <p:cNvPr id="6" name="Rectangle 3"/>
          <p:cNvSpPr txBox="1">
            <a:spLocks noChangeArrowheads="1"/>
          </p:cNvSpPr>
          <p:nvPr/>
        </p:nvSpPr>
        <p:spPr bwMode="auto">
          <a:xfrm>
            <a:off x="2181381" y="4402183"/>
            <a:ext cx="6609924" cy="22364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6633"/>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 dozen, a gross and a score,</a:t>
            </a:r>
          </a:p>
          <a:p>
            <a:pPr marL="342900" marR="0" lvl="0" indent="-342900" algn="l" defTabSz="914400" rtl="0" eaLnBrk="1" fontAlgn="base" latinLnBrk="0" hangingPunct="1">
              <a:lnSpc>
                <a:spcPct val="100000"/>
              </a:lnSpc>
              <a:spcBef>
                <a:spcPct val="20000"/>
              </a:spcBef>
              <a:spcAft>
                <a:spcPct val="0"/>
              </a:spcAft>
              <a:buClr>
                <a:srgbClr val="996633"/>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Plus three times the square root of four,</a:t>
            </a:r>
          </a:p>
          <a:p>
            <a:pPr marL="342900" marR="0" lvl="0" indent="-342900" algn="l" defTabSz="914400" rtl="0" eaLnBrk="1" fontAlgn="base" latinLnBrk="0" hangingPunct="1">
              <a:lnSpc>
                <a:spcPct val="100000"/>
              </a:lnSpc>
              <a:spcBef>
                <a:spcPct val="20000"/>
              </a:spcBef>
              <a:spcAft>
                <a:spcPct val="0"/>
              </a:spcAft>
              <a:buClr>
                <a:srgbClr val="996633"/>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Divided by seven,</a:t>
            </a:r>
          </a:p>
          <a:p>
            <a:pPr marL="342900" marR="0" lvl="0" indent="-342900" algn="l" defTabSz="914400" rtl="0" eaLnBrk="1" fontAlgn="base" latinLnBrk="0" hangingPunct="1">
              <a:lnSpc>
                <a:spcPct val="100000"/>
              </a:lnSpc>
              <a:spcBef>
                <a:spcPct val="20000"/>
              </a:spcBef>
              <a:spcAft>
                <a:spcPct val="0"/>
              </a:spcAft>
              <a:buClr>
                <a:srgbClr val="996633"/>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Plus five times eleven,</a:t>
            </a:r>
          </a:p>
          <a:p>
            <a:pPr marL="342900" marR="0" lvl="0" indent="-342900" algn="l" defTabSz="914400" rtl="0" eaLnBrk="1" fontAlgn="base" latinLnBrk="0" hangingPunct="1">
              <a:lnSpc>
                <a:spcPct val="100000"/>
              </a:lnSpc>
              <a:spcBef>
                <a:spcPct val="20000"/>
              </a:spcBef>
              <a:spcAft>
                <a:spcPct val="0"/>
              </a:spcAft>
              <a:buClr>
                <a:srgbClr val="996633"/>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Equals nine squared and not a bit more.</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6633"/>
                </a:solidFill>
              </a:rPr>
              <a:t>Question From an Articulate Student</a:t>
            </a:r>
            <a:endParaRPr lang="en-US" dirty="0">
              <a:solidFill>
                <a:srgbClr val="996633"/>
              </a:solidFill>
            </a:endParaRPr>
          </a:p>
        </p:txBody>
      </p:sp>
      <p:sp>
        <p:nvSpPr>
          <p:cNvPr id="3" name="Content Placeholder 2"/>
          <p:cNvSpPr>
            <a:spLocks noGrp="1"/>
          </p:cNvSpPr>
          <p:nvPr>
            <p:ph idx="1"/>
          </p:nvPr>
        </p:nvSpPr>
        <p:spPr/>
        <p:txBody>
          <a:bodyPr/>
          <a:lstStyle/>
          <a:p>
            <a:pPr>
              <a:buNone/>
            </a:pPr>
            <a:r>
              <a:rPr lang="en-US" sz="2400" dirty="0" smtClean="0"/>
              <a:t>Dear Professor,</a:t>
            </a:r>
            <a:br>
              <a:rPr lang="en-US" sz="2400" dirty="0" smtClean="0"/>
            </a:br>
            <a:r>
              <a:rPr lang="en-US" sz="2400" dirty="0" smtClean="0"/>
              <a:t>I have an equation that in my mind makes complete and perfect sense, but for some reason Excel is not cooperating with me. My equation in </a:t>
            </a:r>
            <a:br>
              <a:rPr lang="en-US" sz="2400" dirty="0" smtClean="0"/>
            </a:br>
            <a:r>
              <a:rPr lang="en-US" sz="2400" dirty="0" smtClean="0"/>
              <a:t>Cell M2, dragged down works perfectly in all cells except for where the Employee Contributions are &lt;13% or &gt;=5%. </a:t>
            </a:r>
          </a:p>
          <a:p>
            <a:pPr>
              <a:buNone/>
            </a:pPr>
            <a:r>
              <a:rPr lang="en-US" sz="2400" dirty="0"/>
              <a:t> </a:t>
            </a:r>
            <a:r>
              <a:rPr lang="en-US" sz="2400" dirty="0" smtClean="0"/>
              <a:t>   ...</a:t>
            </a:r>
          </a:p>
          <a:p>
            <a:pPr>
              <a:buNone/>
            </a:pPr>
            <a:r>
              <a:rPr lang="en-US" sz="2400" dirty="0" smtClean="0"/>
              <a:t/>
            </a:r>
            <a:br>
              <a:rPr lang="en-US" sz="2400" dirty="0" smtClean="0"/>
            </a:br>
            <a:r>
              <a:rPr lang="en-US" sz="2400" dirty="0" smtClean="0"/>
              <a:t>Isaac </a:t>
            </a:r>
            <a:r>
              <a:rPr lang="en-US" sz="2400" dirty="0" err="1" smtClean="0"/>
              <a:t>Ketcham</a:t>
            </a:r>
            <a:r>
              <a:rPr lang="en-US" sz="2400" dirty="0" smtClean="0"/>
              <a:t> </a:t>
            </a:r>
            <a:br>
              <a:rPr lang="en-US" sz="2400" dirty="0" smtClean="0"/>
            </a:br>
            <a:r>
              <a:rPr lang="en-US" sz="2400" b="1" dirty="0" smtClean="0">
                <a:hlinkClick r:id="rId2" tooltip="Click to open"/>
              </a:rPr>
              <a:t>Attachment:</a:t>
            </a:r>
            <a:r>
              <a:rPr lang="en-US" sz="2400" dirty="0" smtClean="0">
                <a:hlinkClick r:id="rId2" tooltip="Click to open"/>
              </a:rPr>
              <a:t> CS150-Lab9-Isaac-Ketcham(1).</a:t>
            </a:r>
            <a:r>
              <a:rPr lang="en-US" sz="2400" dirty="0" err="1" smtClean="0">
                <a:hlinkClick r:id="rId2" tooltip="Click to open"/>
              </a:rPr>
              <a:t>xls</a:t>
            </a:r>
            <a:r>
              <a:rPr lang="en-US" sz="2400" dirty="0" smtClean="0"/>
              <a:t> (433Kbytes) </a:t>
            </a:r>
            <a:endParaRPr lang="en-US" sz="2400" dirty="0"/>
          </a:p>
        </p:txBody>
      </p:sp>
      <p:sp>
        <p:nvSpPr>
          <p:cNvPr id="5" name="Slide Number Placeholder 4"/>
          <p:cNvSpPr>
            <a:spLocks noGrp="1"/>
          </p:cNvSpPr>
          <p:nvPr>
            <p:ph type="sldNum" sz="quarter" idx="12"/>
          </p:nvPr>
        </p:nvSpPr>
        <p:spPr/>
        <p:txBody>
          <a:bodyPr/>
          <a:lstStyle/>
          <a:p>
            <a:fld id="{65114C9D-5146-469F-AD36-4EECD05EDA0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6633"/>
                </a:solidFill>
              </a:rPr>
              <a:t>Employer Contribution Percentage</a:t>
            </a:r>
            <a:endParaRPr lang="en-US" dirty="0">
              <a:solidFill>
                <a:srgbClr val="996633"/>
              </a:solidFill>
            </a:endParaRPr>
          </a:p>
        </p:txBody>
      </p:sp>
      <p:sp>
        <p:nvSpPr>
          <p:cNvPr id="4" name="Slide Number Placeholder 3"/>
          <p:cNvSpPr>
            <a:spLocks noGrp="1"/>
          </p:cNvSpPr>
          <p:nvPr>
            <p:ph type="sldNum" sz="quarter" idx="12"/>
          </p:nvPr>
        </p:nvSpPr>
        <p:spPr/>
        <p:txBody>
          <a:bodyPr/>
          <a:lstStyle/>
          <a:p>
            <a:fld id="{65114C9D-5146-469F-AD36-4EECD05EDA0D}" type="slidenum">
              <a:rPr lang="en-US" smtClean="0"/>
              <a:pPr/>
              <a:t>4</a:t>
            </a:fld>
            <a:endParaRPr lang="en-US" dirty="0"/>
          </a:p>
        </p:txBody>
      </p:sp>
      <p:sp>
        <p:nvSpPr>
          <p:cNvPr id="6" name="TextBox 5"/>
          <p:cNvSpPr txBox="1"/>
          <p:nvPr/>
        </p:nvSpPr>
        <p:spPr>
          <a:xfrm>
            <a:off x="837127" y="1339402"/>
            <a:ext cx="8049296" cy="400110"/>
          </a:xfrm>
          <a:prstGeom prst="rect">
            <a:avLst/>
          </a:prstGeom>
          <a:noFill/>
        </p:spPr>
        <p:txBody>
          <a:bodyPr wrap="square" rtlCol="0">
            <a:spAutoFit/>
          </a:bodyPr>
          <a:lstStyle/>
          <a:p>
            <a:r>
              <a:rPr lang="pt-BR" sz="2000" dirty="0" smtClean="0"/>
              <a:t>=IF(H2&lt;=$C$4,  </a:t>
            </a:r>
            <a:r>
              <a:rPr lang="pt-BR" sz="2000" dirty="0" smtClean="0">
                <a:solidFill>
                  <a:srgbClr val="0033CC"/>
                </a:solidFill>
              </a:rPr>
              <a:t>H2</a:t>
            </a:r>
            <a:r>
              <a:rPr lang="pt-BR" sz="2000" dirty="0" smtClean="0"/>
              <a:t>,   IF(H2&gt;=13%, </a:t>
            </a:r>
            <a:r>
              <a:rPr lang="pt-BR" sz="2000" dirty="0" smtClean="0">
                <a:solidFill>
                  <a:srgbClr val="8A3CC4"/>
                </a:solidFill>
              </a:rPr>
              <a:t>7%</a:t>
            </a:r>
            <a:r>
              <a:rPr lang="pt-BR" sz="2000" dirty="0" smtClean="0"/>
              <a:t>,  </a:t>
            </a:r>
            <a:r>
              <a:rPr lang="pt-BR" sz="2000" dirty="0" smtClean="0">
                <a:solidFill>
                  <a:srgbClr val="008000"/>
                </a:solidFill>
              </a:rPr>
              <a:t>(</a:t>
            </a:r>
            <a:r>
              <a:rPr lang="pt-BR" sz="2000" dirty="0" smtClean="0">
                <a:solidFill>
                  <a:srgbClr val="009A00"/>
                </a:solidFill>
              </a:rPr>
              <a:t>H2-$C$4) * 25% + $C$4</a:t>
            </a:r>
            <a:r>
              <a:rPr lang="pt-BR" sz="2000" dirty="0" smtClean="0"/>
              <a:t>) )</a:t>
            </a:r>
            <a:endParaRPr lang="en-US" sz="2000" dirty="0"/>
          </a:p>
        </p:txBody>
      </p:sp>
      <p:cxnSp>
        <p:nvCxnSpPr>
          <p:cNvPr id="12" name="Straight Arrow Connector 11"/>
          <p:cNvCxnSpPr/>
          <p:nvPr/>
        </p:nvCxnSpPr>
        <p:spPr>
          <a:xfrm rot="10800000" flipV="1">
            <a:off x="6980350" y="2987901"/>
            <a:ext cx="888643" cy="450757"/>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205729" y="2363274"/>
            <a:ext cx="1300769" cy="25758"/>
          </a:xfrm>
          <a:prstGeom prst="straightConnector1">
            <a:avLst/>
          </a:prstGeom>
          <a:ln w="38100">
            <a:solidFill>
              <a:srgbClr val="996633"/>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6978203" y="5445618"/>
            <a:ext cx="491544" cy="4915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231" y="5537915"/>
            <a:ext cx="1365159" cy="1015663"/>
          </a:xfrm>
          <a:prstGeom prst="rect">
            <a:avLst/>
          </a:prstGeom>
          <a:noFill/>
        </p:spPr>
        <p:txBody>
          <a:bodyPr wrap="square" rtlCol="0">
            <a:spAutoFit/>
          </a:bodyPr>
          <a:lstStyle/>
          <a:p>
            <a:pPr algn="ctr"/>
            <a:r>
              <a:rPr lang="en-US" sz="2000" dirty="0" smtClean="0">
                <a:solidFill>
                  <a:srgbClr val="0033CC"/>
                </a:solidFill>
              </a:rPr>
              <a:t>Case 1: </a:t>
            </a:r>
            <a:r>
              <a:rPr lang="en-US" sz="2000" dirty="0" smtClean="0">
                <a:solidFill>
                  <a:srgbClr val="C00000"/>
                </a:solidFill>
              </a:rPr>
              <a:t>Should be 5.00%</a:t>
            </a:r>
            <a:endParaRPr lang="en-US" sz="2000" dirty="0">
              <a:solidFill>
                <a:srgbClr val="C00000"/>
              </a:solidFill>
            </a:endParaRPr>
          </a:p>
        </p:txBody>
      </p:sp>
      <p:cxnSp>
        <p:nvCxnSpPr>
          <p:cNvPr id="24" name="Straight Arrow Connector 23"/>
          <p:cNvCxnSpPr/>
          <p:nvPr/>
        </p:nvCxnSpPr>
        <p:spPr>
          <a:xfrm rot="10800000" flipV="1">
            <a:off x="6993228" y="4675029"/>
            <a:ext cx="708340" cy="4765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95505" y="3964547"/>
            <a:ext cx="1365159" cy="1015663"/>
          </a:xfrm>
          <a:prstGeom prst="rect">
            <a:avLst/>
          </a:prstGeom>
          <a:noFill/>
        </p:spPr>
        <p:txBody>
          <a:bodyPr wrap="square" rtlCol="0">
            <a:spAutoFit/>
          </a:bodyPr>
          <a:lstStyle/>
          <a:p>
            <a:pPr algn="ctr"/>
            <a:r>
              <a:rPr lang="en-US" sz="2000" dirty="0" smtClean="0">
                <a:solidFill>
                  <a:srgbClr val="009A00"/>
                </a:solidFill>
              </a:rPr>
              <a:t>Case 3: </a:t>
            </a:r>
            <a:r>
              <a:rPr lang="en-US" sz="2000" dirty="0" smtClean="0">
                <a:solidFill>
                  <a:srgbClr val="C00000"/>
                </a:solidFill>
              </a:rPr>
              <a:t>Should be 5.25%</a:t>
            </a:r>
            <a:endParaRPr lang="en-US" sz="2000" dirty="0">
              <a:solidFill>
                <a:srgbClr val="C00000"/>
              </a:solidFill>
            </a:endParaRPr>
          </a:p>
        </p:txBody>
      </p:sp>
      <p:pic>
        <p:nvPicPr>
          <p:cNvPr id="28" name="Picture 27" descr="StudentQuestion.png"/>
          <p:cNvPicPr>
            <a:picLocks noChangeAspect="1"/>
          </p:cNvPicPr>
          <p:nvPr/>
        </p:nvPicPr>
        <p:blipFill>
          <a:blip r:embed="rId2" cstate="print"/>
          <a:stretch>
            <a:fillRect/>
          </a:stretch>
        </p:blipFill>
        <p:spPr>
          <a:xfrm>
            <a:off x="344954" y="1790162"/>
            <a:ext cx="6605964" cy="4855336"/>
          </a:xfrm>
          <a:prstGeom prst="rect">
            <a:avLst/>
          </a:prstGeom>
          <a:ln>
            <a:solidFill>
              <a:schemeClr val="tx1">
                <a:lumMod val="95000"/>
                <a:lumOff val="5000"/>
              </a:schemeClr>
            </a:solidFill>
          </a:ln>
        </p:spPr>
      </p:pic>
      <p:sp>
        <p:nvSpPr>
          <p:cNvPr id="34" name="TextBox 33"/>
          <p:cNvSpPr txBox="1"/>
          <p:nvPr/>
        </p:nvSpPr>
        <p:spPr>
          <a:xfrm>
            <a:off x="925134" y="4374524"/>
            <a:ext cx="3090812" cy="1200329"/>
          </a:xfrm>
          <a:prstGeom prst="rect">
            <a:avLst/>
          </a:prstGeom>
          <a:solidFill>
            <a:schemeClr val="accent1">
              <a:lumMod val="60000"/>
              <a:lumOff val="40000"/>
            </a:schemeClr>
          </a:solidFill>
          <a:ln w="38100">
            <a:solidFill>
              <a:schemeClr val="tx1">
                <a:lumMod val="95000"/>
                <a:lumOff val="5000"/>
              </a:schemeClr>
            </a:solidFill>
          </a:ln>
        </p:spPr>
        <p:txBody>
          <a:bodyPr wrap="square" rtlCol="0">
            <a:spAutoFit/>
          </a:bodyPr>
          <a:lstStyle/>
          <a:p>
            <a:pPr algn="ctr"/>
            <a:r>
              <a:rPr lang="en-US" sz="2400" dirty="0" smtClean="0">
                <a:solidFill>
                  <a:schemeClr val="tx1">
                    <a:lumMod val="95000"/>
                    <a:lumOff val="5000"/>
                  </a:schemeClr>
                </a:solidFill>
              </a:rPr>
              <a:t>C4 </a:t>
            </a:r>
            <a:r>
              <a:rPr lang="en-US" sz="2400" b="1" i="1" dirty="0" smtClean="0">
                <a:solidFill>
                  <a:schemeClr val="tx1">
                    <a:lumMod val="95000"/>
                    <a:lumOff val="5000"/>
                  </a:schemeClr>
                </a:solidFill>
              </a:rPr>
              <a:t>does not</a:t>
            </a:r>
            <a:r>
              <a:rPr lang="en-US" sz="2400" dirty="0" smtClean="0">
                <a:solidFill>
                  <a:schemeClr val="tx1">
                    <a:lumMod val="95000"/>
                    <a:lumOff val="5000"/>
                  </a:schemeClr>
                </a:solidFill>
              </a:rPr>
              <a:t> contain the value 5%. The value in C4 is 4.90%</a:t>
            </a:r>
            <a:endParaRPr 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DC877A-538A-4605-98BE-11CAA3E9EEFB}" type="slidenum">
              <a:rPr lang="en-US"/>
              <a:pPr/>
              <a:t>5</a:t>
            </a:fld>
            <a:endParaRPr lang="en-US"/>
          </a:p>
        </p:txBody>
      </p:sp>
      <p:sp>
        <p:nvSpPr>
          <p:cNvPr id="129026" name="Rectangle 2"/>
          <p:cNvSpPr>
            <a:spLocks noGrp="1" noChangeArrowheads="1"/>
          </p:cNvSpPr>
          <p:nvPr>
            <p:ph type="title"/>
          </p:nvPr>
        </p:nvSpPr>
        <p:spPr/>
        <p:txBody>
          <a:bodyPr/>
          <a:lstStyle/>
          <a:p>
            <a:r>
              <a:rPr lang="en-US">
                <a:solidFill>
                  <a:srgbClr val="996633"/>
                </a:solidFill>
              </a:rPr>
              <a:t>If Excel Were a Car...</a:t>
            </a:r>
          </a:p>
        </p:txBody>
      </p:sp>
      <p:sp>
        <p:nvSpPr>
          <p:cNvPr id="129027" name="Rectangle 3"/>
          <p:cNvSpPr>
            <a:spLocks noGrp="1" noChangeArrowheads="1"/>
          </p:cNvSpPr>
          <p:nvPr>
            <p:ph type="body" idx="1"/>
          </p:nvPr>
        </p:nvSpPr>
        <p:spPr/>
        <p:txBody>
          <a:bodyPr/>
          <a:lstStyle/>
          <a:p>
            <a:pPr>
              <a:spcBef>
                <a:spcPct val="85000"/>
              </a:spcBef>
              <a:buClr>
                <a:srgbClr val="996633"/>
              </a:buClr>
            </a:pPr>
            <a:r>
              <a:rPr lang="en-US" sz="2400" dirty="0"/>
              <a:t>...It would crash two or three times per day for no apparent reason. The driver is often hurt, but the car itself receives no permanent damage. You'd just accept this fact, restart the car, and begin your trip again.</a:t>
            </a:r>
          </a:p>
          <a:p>
            <a:pPr>
              <a:spcBef>
                <a:spcPct val="85000"/>
              </a:spcBef>
              <a:buClr>
                <a:srgbClr val="996633"/>
              </a:buClr>
            </a:pPr>
            <a:r>
              <a:rPr lang="en-US" sz="2400" dirty="0"/>
              <a:t>...The oil, engine, gas and alternator warning lights would be replaced by a single warning light: "#NAME?"</a:t>
            </a:r>
          </a:p>
          <a:p>
            <a:pPr>
              <a:spcBef>
                <a:spcPct val="85000"/>
              </a:spcBef>
              <a:buClr>
                <a:srgbClr val="996633"/>
              </a:buClr>
            </a:pPr>
            <a:r>
              <a:rPr lang="en-US" sz="2400" dirty="0"/>
              <a:t>...Before engaging, the airbag system would display a message, "Are you sure?"</a:t>
            </a:r>
          </a:p>
          <a:p>
            <a:pPr algn="r">
              <a:spcBef>
                <a:spcPct val="55000"/>
              </a:spcBef>
              <a:buFont typeface="Wingdings" pitchFamily="2" charset="2"/>
              <a:buNone/>
            </a:pPr>
            <a:r>
              <a:rPr lang="en-US" sz="1800" dirty="0">
                <a:solidFill>
                  <a:srgbClr val="996633"/>
                </a:solidFill>
              </a:rPr>
              <a:t>-- John </a:t>
            </a:r>
            <a:r>
              <a:rPr lang="en-US" sz="1800" dirty="0" err="1">
                <a:solidFill>
                  <a:srgbClr val="996633"/>
                </a:solidFill>
              </a:rPr>
              <a:t>Walkenbach</a:t>
            </a:r>
            <a:r>
              <a:rPr lang="en-US" sz="1800" dirty="0">
                <a:solidFill>
                  <a:srgbClr val="996633"/>
                </a:solidFill>
              </a:rPr>
              <a:t>: http://spreadsheetpage.com/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83E58C-D180-4552-84BB-5412F4F1A84C}" type="slidenum">
              <a:rPr lang="en-US"/>
              <a:pPr/>
              <a:t>6</a:t>
            </a:fld>
            <a:endParaRPr lang="en-US"/>
          </a:p>
        </p:txBody>
      </p:sp>
      <p:sp>
        <p:nvSpPr>
          <p:cNvPr id="126978" name="Rectangle 2"/>
          <p:cNvSpPr>
            <a:spLocks noGrp="1" noChangeArrowheads="1"/>
          </p:cNvSpPr>
          <p:nvPr>
            <p:ph type="title"/>
          </p:nvPr>
        </p:nvSpPr>
        <p:spPr/>
        <p:txBody>
          <a:bodyPr/>
          <a:lstStyle/>
          <a:p>
            <a:r>
              <a:rPr lang="en-US" dirty="0" smtClean="0">
                <a:solidFill>
                  <a:srgbClr val="996633"/>
                </a:solidFill>
              </a:rPr>
              <a:t>Quiz: </a:t>
            </a:r>
            <a:r>
              <a:rPr lang="en-US" dirty="0">
                <a:solidFill>
                  <a:srgbClr val="996633"/>
                </a:solidFill>
              </a:rPr>
              <a:t>Student Loan</a:t>
            </a:r>
          </a:p>
        </p:txBody>
      </p:sp>
      <p:graphicFrame>
        <p:nvGraphicFramePr>
          <p:cNvPr id="126980" name="Object 4"/>
          <p:cNvGraphicFramePr>
            <a:graphicFrameLocks noChangeAspect="1"/>
          </p:cNvGraphicFramePr>
          <p:nvPr/>
        </p:nvGraphicFramePr>
        <p:xfrm>
          <a:off x="814388" y="1274763"/>
          <a:ext cx="7624762" cy="1630362"/>
        </p:xfrm>
        <a:graphic>
          <a:graphicData uri="http://schemas.openxmlformats.org/presentationml/2006/ole">
            <p:oleObj spid="_x0000_s126980" name="Image" r:id="rId3" imgW="11758730" imgH="2514286" progId="">
              <p:embed/>
            </p:oleObj>
          </a:graphicData>
        </a:graphic>
      </p:graphicFrame>
      <p:sp>
        <p:nvSpPr>
          <p:cNvPr id="126981" name="Rectangle 5"/>
          <p:cNvSpPr>
            <a:spLocks noChangeArrowheads="1"/>
          </p:cNvSpPr>
          <p:nvPr/>
        </p:nvSpPr>
        <p:spPr bwMode="auto">
          <a:xfrm>
            <a:off x="1011238" y="2998788"/>
            <a:ext cx="7735887" cy="3413125"/>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None/>
            </a:pPr>
            <a:r>
              <a:rPr lang="en-US" dirty="0"/>
              <a:t>A student loan is taken out for $5200.00 on 3/1/2008. The loan has an APR of 4.25%. There are no payments due for 4 years. </a:t>
            </a:r>
            <a:r>
              <a:rPr lang="en-US" dirty="0" smtClean="0"/>
              <a:t>Starting on the lone date, the </a:t>
            </a:r>
            <a:r>
              <a:rPr lang="en-US" dirty="0"/>
              <a:t>loan balance accrues </a:t>
            </a:r>
            <a:r>
              <a:rPr lang="en-US" dirty="0" smtClean="0"/>
              <a:t>interest compounded monthly. </a:t>
            </a:r>
            <a:r>
              <a:rPr lang="en-US" dirty="0"/>
              <a:t>Which equation entered in B3 can fill down through B5 to correctly give the balance of the loan each month?</a:t>
            </a:r>
          </a:p>
          <a:p>
            <a:pPr marL="342900" indent="-342900">
              <a:spcBef>
                <a:spcPct val="20000"/>
              </a:spcBef>
              <a:buClr>
                <a:schemeClr val="folHlink"/>
              </a:buClr>
              <a:buSzPct val="90000"/>
              <a:buFont typeface="Wingdings" pitchFamily="2" charset="2"/>
              <a:buNone/>
            </a:pPr>
            <a:r>
              <a:rPr lang="en-US" sz="2200" dirty="0"/>
              <a:t>	</a:t>
            </a:r>
            <a:r>
              <a:rPr lang="en-US" sz="2200" dirty="0">
                <a:solidFill>
                  <a:srgbClr val="996633"/>
                </a:solidFill>
              </a:rPr>
              <a:t>a)</a:t>
            </a:r>
            <a:r>
              <a:rPr lang="en-US" sz="2200" dirty="0"/>
              <a:t> = B2*$E$2</a:t>
            </a:r>
          </a:p>
          <a:p>
            <a:pPr marL="342900" indent="-342900">
              <a:spcBef>
                <a:spcPct val="20000"/>
              </a:spcBef>
              <a:buClr>
                <a:schemeClr val="folHlink"/>
              </a:buClr>
              <a:buSzPct val="90000"/>
              <a:buFont typeface="Wingdings" pitchFamily="2" charset="2"/>
              <a:buNone/>
            </a:pPr>
            <a:r>
              <a:rPr lang="en-US" sz="2200" dirty="0"/>
              <a:t>	</a:t>
            </a:r>
            <a:r>
              <a:rPr lang="en-US" sz="2200" dirty="0">
                <a:solidFill>
                  <a:srgbClr val="996633"/>
                </a:solidFill>
              </a:rPr>
              <a:t>b)</a:t>
            </a:r>
            <a:r>
              <a:rPr lang="en-US" sz="2200" dirty="0">
                <a:solidFill>
                  <a:srgbClr val="0066FF"/>
                </a:solidFill>
              </a:rPr>
              <a:t> </a:t>
            </a:r>
            <a:r>
              <a:rPr lang="en-US" sz="2200" dirty="0"/>
              <a:t>= B2*$E$2/12</a:t>
            </a:r>
          </a:p>
          <a:p>
            <a:pPr marL="342900" indent="-342900">
              <a:spcBef>
                <a:spcPct val="20000"/>
              </a:spcBef>
              <a:buClr>
                <a:schemeClr val="folHlink"/>
              </a:buClr>
              <a:buSzPct val="90000"/>
              <a:buFont typeface="Wingdings" pitchFamily="2" charset="2"/>
              <a:buNone/>
            </a:pPr>
            <a:r>
              <a:rPr lang="en-US" sz="2200" dirty="0"/>
              <a:t>	</a:t>
            </a:r>
            <a:r>
              <a:rPr lang="en-US" sz="2200" dirty="0">
                <a:solidFill>
                  <a:srgbClr val="996633"/>
                </a:solidFill>
              </a:rPr>
              <a:t>c) </a:t>
            </a:r>
            <a:r>
              <a:rPr lang="en-US" sz="2200" dirty="0"/>
              <a:t>= B2 + B2*($E$2/12)</a:t>
            </a:r>
          </a:p>
          <a:p>
            <a:pPr marL="342900" indent="-342900">
              <a:spcBef>
                <a:spcPct val="20000"/>
              </a:spcBef>
              <a:buClr>
                <a:schemeClr val="folHlink"/>
              </a:buClr>
              <a:buSzPct val="90000"/>
              <a:buFont typeface="Wingdings" pitchFamily="2" charset="2"/>
              <a:buNone/>
            </a:pPr>
            <a:r>
              <a:rPr lang="en-US" sz="2200" dirty="0"/>
              <a:t>	</a:t>
            </a:r>
            <a:r>
              <a:rPr lang="en-US" sz="2200" dirty="0">
                <a:solidFill>
                  <a:srgbClr val="996633"/>
                </a:solidFill>
              </a:rPr>
              <a:t>d)</a:t>
            </a:r>
            <a:r>
              <a:rPr lang="en-US" sz="2200" dirty="0"/>
              <a:t> = $E$1 + $E$1*($E$2/12)</a:t>
            </a:r>
          </a:p>
          <a:p>
            <a:pPr marL="342900" indent="-342900">
              <a:spcBef>
                <a:spcPct val="20000"/>
              </a:spcBef>
              <a:buClr>
                <a:schemeClr val="folHlink"/>
              </a:buClr>
              <a:buSzPct val="90000"/>
              <a:buFont typeface="Wingdings" pitchFamily="2" charset="2"/>
              <a:buNone/>
            </a:pPr>
            <a:r>
              <a:rPr lang="en-US" sz="2200" dirty="0"/>
              <a:t>	</a:t>
            </a:r>
            <a:r>
              <a:rPr lang="en-US" sz="2200" dirty="0">
                <a:solidFill>
                  <a:srgbClr val="996633"/>
                </a:solidFill>
              </a:rPr>
              <a:t>e) </a:t>
            </a:r>
            <a:r>
              <a:rPr lang="en-US" sz="2200" dirty="0"/>
              <a:t>= E1 + E1*($E$2/12)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89EFCF-5E14-448A-A0D7-AD6F5642C646}" type="slidenum">
              <a:rPr lang="en-US"/>
              <a:pPr/>
              <a:t>7</a:t>
            </a:fld>
            <a:endParaRPr lang="en-US"/>
          </a:p>
        </p:txBody>
      </p:sp>
      <p:sp>
        <p:nvSpPr>
          <p:cNvPr id="118786" name="Rectangle 2"/>
          <p:cNvSpPr>
            <a:spLocks noGrp="1" noChangeArrowheads="1"/>
          </p:cNvSpPr>
          <p:nvPr>
            <p:ph type="title"/>
          </p:nvPr>
        </p:nvSpPr>
        <p:spPr/>
        <p:txBody>
          <a:bodyPr/>
          <a:lstStyle/>
          <a:p>
            <a:r>
              <a:rPr lang="en-US">
                <a:solidFill>
                  <a:srgbClr val="996633"/>
                </a:solidFill>
              </a:rPr>
              <a:t>Financial Forecast Terms</a:t>
            </a:r>
          </a:p>
        </p:txBody>
      </p:sp>
      <p:sp>
        <p:nvSpPr>
          <p:cNvPr id="118787" name="Rectangle 3"/>
          <p:cNvSpPr>
            <a:spLocks noGrp="1" noChangeArrowheads="1"/>
          </p:cNvSpPr>
          <p:nvPr>
            <p:ph type="body" idx="1"/>
          </p:nvPr>
        </p:nvSpPr>
        <p:spPr>
          <a:xfrm>
            <a:off x="704850" y="1300163"/>
            <a:ext cx="8068447" cy="5347772"/>
          </a:xfrm>
        </p:spPr>
        <p:txBody>
          <a:bodyPr/>
          <a:lstStyle/>
          <a:p>
            <a:pPr>
              <a:spcBef>
                <a:spcPct val="70000"/>
              </a:spcBef>
              <a:buClr>
                <a:srgbClr val="996633"/>
              </a:buClr>
              <a:buNone/>
            </a:pPr>
            <a:r>
              <a:rPr lang="en-US" sz="2400" b="1" i="1" dirty="0" smtClean="0">
                <a:solidFill>
                  <a:srgbClr val="996633"/>
                </a:solidFill>
              </a:rPr>
              <a:t>Financial Forecast</a:t>
            </a:r>
            <a:r>
              <a:rPr lang="en-US" sz="2400" dirty="0" smtClean="0"/>
              <a:t> </a:t>
            </a:r>
            <a:r>
              <a:rPr lang="en-US" sz="2400" dirty="0"/>
              <a:t>can refer to an annual projection of income and expenses for a company, division or department. </a:t>
            </a:r>
          </a:p>
          <a:p>
            <a:pPr>
              <a:spcBef>
                <a:spcPct val="70000"/>
              </a:spcBef>
              <a:buClr>
                <a:srgbClr val="996633"/>
              </a:buClr>
              <a:buNone/>
            </a:pPr>
            <a:r>
              <a:rPr lang="en-US" sz="2400" b="1" i="1" dirty="0">
                <a:solidFill>
                  <a:srgbClr val="996633"/>
                </a:solidFill>
              </a:rPr>
              <a:t>Fixed </a:t>
            </a:r>
            <a:r>
              <a:rPr lang="en-US" sz="2400" b="1" i="1" dirty="0" smtClean="0">
                <a:solidFill>
                  <a:srgbClr val="996633"/>
                </a:solidFill>
              </a:rPr>
              <a:t>Costs</a:t>
            </a:r>
            <a:r>
              <a:rPr lang="en-US" sz="2400" dirty="0" smtClean="0"/>
              <a:t>: Insensitive to annual performance.</a:t>
            </a:r>
            <a:r>
              <a:rPr lang="en-US" sz="2400" dirty="0"/>
              <a:t>	</a:t>
            </a:r>
          </a:p>
          <a:p>
            <a:pPr>
              <a:spcBef>
                <a:spcPct val="70000"/>
              </a:spcBef>
              <a:buClr>
                <a:srgbClr val="996633"/>
              </a:buClr>
              <a:buNone/>
            </a:pPr>
            <a:r>
              <a:rPr lang="en-US" sz="2400" b="1" i="1" dirty="0">
                <a:solidFill>
                  <a:srgbClr val="996633"/>
                </a:solidFill>
              </a:rPr>
              <a:t>Variable Cost</a:t>
            </a:r>
            <a:r>
              <a:rPr lang="en-US" sz="2400" dirty="0"/>
              <a:t> or </a:t>
            </a:r>
            <a:r>
              <a:rPr lang="en-US" sz="2400" b="1" i="1" dirty="0">
                <a:solidFill>
                  <a:srgbClr val="996633"/>
                </a:solidFill>
              </a:rPr>
              <a:t>Marginal </a:t>
            </a:r>
            <a:r>
              <a:rPr lang="en-US" sz="2400" b="1" i="1" dirty="0" smtClean="0">
                <a:solidFill>
                  <a:srgbClr val="996633"/>
                </a:solidFill>
              </a:rPr>
              <a:t>Costs</a:t>
            </a:r>
            <a:r>
              <a:rPr lang="en-US" sz="2400" dirty="0" smtClean="0"/>
              <a:t>: Sensitive to annual performance</a:t>
            </a:r>
            <a:endParaRPr lang="en-US" sz="2400" dirty="0"/>
          </a:p>
          <a:p>
            <a:pPr>
              <a:spcBef>
                <a:spcPct val="70000"/>
              </a:spcBef>
              <a:buClr>
                <a:srgbClr val="996633"/>
              </a:buClr>
              <a:buNone/>
            </a:pPr>
            <a:r>
              <a:rPr lang="en-US" sz="2400" b="1" i="1" dirty="0">
                <a:solidFill>
                  <a:srgbClr val="996633"/>
                </a:solidFill>
              </a:rPr>
              <a:t>Unit Sale </a:t>
            </a:r>
            <a:r>
              <a:rPr lang="en-US" sz="2400" b="1" i="1" dirty="0" smtClean="0">
                <a:solidFill>
                  <a:srgbClr val="996633"/>
                </a:solidFill>
              </a:rPr>
              <a:t>Price</a:t>
            </a:r>
            <a:r>
              <a:rPr lang="en-US" sz="2400" dirty="0" smtClean="0"/>
              <a:t>: Price one item is sold for.</a:t>
            </a:r>
            <a:endParaRPr lang="en-US" sz="2400" dirty="0"/>
          </a:p>
          <a:p>
            <a:pPr>
              <a:spcBef>
                <a:spcPct val="70000"/>
              </a:spcBef>
              <a:buClr>
                <a:srgbClr val="996633"/>
              </a:buClr>
              <a:buNone/>
            </a:pPr>
            <a:r>
              <a:rPr lang="en-US" sz="2400" b="1" i="1" dirty="0">
                <a:solidFill>
                  <a:srgbClr val="996633"/>
                </a:solidFill>
              </a:rPr>
              <a:t>Unit Manufacturing </a:t>
            </a:r>
            <a:r>
              <a:rPr lang="en-US" sz="2400" b="1" i="1" dirty="0" smtClean="0">
                <a:solidFill>
                  <a:srgbClr val="996633"/>
                </a:solidFill>
              </a:rPr>
              <a:t>Cost</a:t>
            </a:r>
            <a:r>
              <a:rPr lang="en-US" sz="2400" dirty="0" smtClean="0"/>
              <a:t>: Cost making one item.</a:t>
            </a:r>
            <a:r>
              <a:rPr lang="en-US" sz="2400" b="1" i="1" dirty="0" smtClean="0">
                <a:solidFill>
                  <a:srgbClr val="996633"/>
                </a:solidFill>
              </a:rPr>
              <a:t> </a:t>
            </a:r>
            <a:endParaRPr lang="en-US" sz="2400" dirty="0"/>
          </a:p>
          <a:p>
            <a:pPr>
              <a:spcBef>
                <a:spcPct val="70000"/>
              </a:spcBef>
              <a:buClr>
                <a:srgbClr val="996633"/>
              </a:buClr>
              <a:buNone/>
            </a:pPr>
            <a:r>
              <a:rPr lang="en-US" sz="2400" b="1" i="1" dirty="0" smtClean="0">
                <a:solidFill>
                  <a:srgbClr val="996633"/>
                </a:solidFill>
              </a:rPr>
              <a:t>Gross Revenue</a:t>
            </a:r>
            <a:r>
              <a:rPr lang="en-US" sz="2400" dirty="0" smtClean="0"/>
              <a:t> : Total Income before subtracting costs.</a:t>
            </a:r>
            <a:endParaRPr lang="en-US" sz="2400" b="1" i="1" dirty="0">
              <a:solidFill>
                <a:srgbClr val="996633"/>
              </a:solidFill>
            </a:endParaRPr>
          </a:p>
          <a:p>
            <a:pPr>
              <a:spcBef>
                <a:spcPct val="70000"/>
              </a:spcBef>
              <a:buClr>
                <a:srgbClr val="996633"/>
              </a:buClr>
              <a:buNone/>
            </a:pPr>
            <a:r>
              <a:rPr lang="en-US" sz="2400" b="1" i="1" dirty="0">
                <a:solidFill>
                  <a:srgbClr val="996633"/>
                </a:solidFill>
              </a:rPr>
              <a:t>Earnings</a:t>
            </a:r>
            <a:r>
              <a:rPr lang="en-US" sz="2400" dirty="0"/>
              <a:t> </a:t>
            </a:r>
            <a:r>
              <a:rPr lang="en-US" sz="2400" dirty="0" smtClean="0"/>
              <a:t>or </a:t>
            </a:r>
            <a:r>
              <a:rPr lang="en-US" sz="2400" b="1" i="1" dirty="0" smtClean="0">
                <a:solidFill>
                  <a:srgbClr val="996633"/>
                </a:solidFill>
              </a:rPr>
              <a:t>Profits</a:t>
            </a:r>
            <a:r>
              <a:rPr lang="en-US" sz="2400" dirty="0" smtClean="0"/>
              <a:t>:</a:t>
            </a:r>
            <a:r>
              <a:rPr lang="en-US" sz="2400" dirty="0" smtClean="0">
                <a:solidFill>
                  <a:schemeClr val="tx1">
                    <a:lumMod val="95000"/>
                    <a:lumOff val="5000"/>
                  </a:schemeClr>
                </a:solidFill>
              </a:rPr>
              <a:t> (Gross Revenue </a:t>
            </a:r>
            <a:r>
              <a:rPr lang="en-US" sz="2400" dirty="0">
                <a:solidFill>
                  <a:schemeClr val="tx1">
                    <a:lumMod val="95000"/>
                    <a:lumOff val="5000"/>
                  </a:schemeClr>
                </a:solidFill>
              </a:rPr>
              <a:t>– Total </a:t>
            </a:r>
            <a:r>
              <a:rPr lang="en-US" sz="2400" dirty="0" smtClean="0">
                <a:solidFill>
                  <a:schemeClr val="tx1">
                    <a:lumMod val="95000"/>
                    <a:lumOff val="5000"/>
                  </a:schemeClr>
                </a:solidFill>
              </a:rPr>
              <a:t>Costs).</a:t>
            </a:r>
            <a:endParaRPr 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02FA3D6-62A3-4C4F-99FA-0934F96B5B98}" type="slidenum">
              <a:rPr lang="en-US"/>
              <a:pPr/>
              <a:t>8</a:t>
            </a:fld>
            <a:endParaRPr lang="en-US" dirty="0"/>
          </a:p>
        </p:txBody>
      </p:sp>
      <p:graphicFrame>
        <p:nvGraphicFramePr>
          <p:cNvPr id="124083" name="Object 179"/>
          <p:cNvGraphicFramePr>
            <a:graphicFrameLocks noChangeAspect="1"/>
          </p:cNvGraphicFramePr>
          <p:nvPr/>
        </p:nvGraphicFramePr>
        <p:xfrm>
          <a:off x="260350" y="1403350"/>
          <a:ext cx="8636000" cy="3290888"/>
        </p:xfrm>
        <a:graphic>
          <a:graphicData uri="http://schemas.openxmlformats.org/presentationml/2006/ole">
            <p:oleObj spid="_x0000_s124083" name="Image" r:id="rId3" imgW="12330159" imgH="4698413" progId="">
              <p:embed/>
            </p:oleObj>
          </a:graphicData>
        </a:graphic>
      </p:graphicFrame>
      <p:sp>
        <p:nvSpPr>
          <p:cNvPr id="124084" name="Rectangle 180"/>
          <p:cNvSpPr>
            <a:spLocks noGrp="1" noChangeArrowheads="1"/>
          </p:cNvSpPr>
          <p:nvPr>
            <p:ph type="title"/>
          </p:nvPr>
        </p:nvSpPr>
        <p:spPr>
          <a:noFill/>
          <a:ln/>
        </p:spPr>
        <p:txBody>
          <a:bodyPr/>
          <a:lstStyle/>
          <a:p>
            <a:r>
              <a:rPr lang="en-US" dirty="0">
                <a:solidFill>
                  <a:srgbClr val="996633"/>
                </a:solidFill>
              </a:rPr>
              <a:t>Financial Forecast - Assumptions</a:t>
            </a:r>
          </a:p>
        </p:txBody>
      </p:sp>
      <p:sp>
        <p:nvSpPr>
          <p:cNvPr id="124085" name="Text Box 181"/>
          <p:cNvSpPr txBox="1">
            <a:spLocks noChangeArrowheads="1"/>
          </p:cNvSpPr>
          <p:nvPr/>
        </p:nvSpPr>
        <p:spPr bwMode="auto">
          <a:xfrm>
            <a:off x="758825" y="4872038"/>
            <a:ext cx="7896225" cy="1754326"/>
          </a:xfrm>
          <a:prstGeom prst="rect">
            <a:avLst/>
          </a:prstGeom>
          <a:noFill/>
          <a:ln w="9525">
            <a:noFill/>
            <a:miter lim="800000"/>
            <a:headEnd/>
            <a:tailEnd/>
          </a:ln>
          <a:effectLst/>
        </p:spPr>
        <p:txBody>
          <a:bodyPr>
            <a:spAutoFit/>
          </a:bodyPr>
          <a:lstStyle/>
          <a:p>
            <a:pPr marL="344488" indent="-344488">
              <a:spcBef>
                <a:spcPct val="50000"/>
              </a:spcBef>
              <a:buClr>
                <a:srgbClr val="996633"/>
              </a:buClr>
              <a:tabLst>
                <a:tab pos="344488" algn="l"/>
              </a:tabLst>
            </a:pPr>
            <a:r>
              <a:rPr lang="en-US" sz="2400" b="1" i="1" dirty="0" smtClean="0">
                <a:solidFill>
                  <a:srgbClr val="996633"/>
                </a:solidFill>
              </a:rPr>
              <a:t>Fixed costs</a:t>
            </a:r>
            <a:r>
              <a:rPr lang="en-US" sz="2400" dirty="0" smtClean="0">
                <a:solidFill>
                  <a:srgbClr val="0033CC"/>
                </a:solidFill>
              </a:rPr>
              <a:t>, such as personnel and facility are </a:t>
            </a:r>
            <a:r>
              <a:rPr lang="en-US" sz="2400" b="1" i="1" dirty="0" smtClean="0">
                <a:solidFill>
                  <a:srgbClr val="0033CC"/>
                </a:solidFill>
              </a:rPr>
              <a:t>not included</a:t>
            </a:r>
            <a:r>
              <a:rPr lang="en-US" sz="2400" dirty="0" smtClean="0">
                <a:solidFill>
                  <a:srgbClr val="0033CC"/>
                </a:solidFill>
              </a:rPr>
              <a:t> in the </a:t>
            </a:r>
            <a:r>
              <a:rPr lang="en-US" sz="2400" b="1" i="1" dirty="0" smtClean="0">
                <a:solidFill>
                  <a:srgbClr val="0033CC"/>
                </a:solidFill>
              </a:rPr>
              <a:t>unit cost</a:t>
            </a:r>
            <a:r>
              <a:rPr lang="en-US" sz="2400" dirty="0" smtClean="0">
                <a:solidFill>
                  <a:srgbClr val="0033CC"/>
                </a:solidFill>
              </a:rPr>
              <a:t> of the printer and ink cartridge.</a:t>
            </a:r>
            <a:endParaRPr lang="en-US" sz="2400" dirty="0">
              <a:solidFill>
                <a:srgbClr val="0033CC"/>
              </a:solidFill>
            </a:endParaRPr>
          </a:p>
          <a:p>
            <a:pPr marL="344488" indent="-344488">
              <a:spcBef>
                <a:spcPct val="50000"/>
              </a:spcBef>
              <a:buClr>
                <a:srgbClr val="996633"/>
              </a:buClr>
              <a:tabLst>
                <a:tab pos="344488" algn="l"/>
              </a:tabLst>
            </a:pPr>
            <a:r>
              <a:rPr lang="en-US" sz="2400" b="1" i="1" dirty="0">
                <a:solidFill>
                  <a:srgbClr val="996633"/>
                </a:solidFill>
              </a:rPr>
              <a:t>What is odd</a:t>
            </a:r>
            <a:r>
              <a:rPr lang="en-US" sz="2400" dirty="0">
                <a:solidFill>
                  <a:srgbClr val="0033CC"/>
                </a:solidFill>
              </a:rPr>
              <a:t> about </a:t>
            </a:r>
            <a:r>
              <a:rPr lang="en-US" sz="2400" dirty="0" smtClean="0">
                <a:solidFill>
                  <a:srgbClr val="0033CC"/>
                </a:solidFill>
              </a:rPr>
              <a:t>some of the values in this table?</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6A47AC2-2BDF-47D1-9BA6-6146E50792F2}" type="slidenum">
              <a:rPr lang="en-US"/>
              <a:pPr/>
              <a:t>9</a:t>
            </a:fld>
            <a:endParaRPr lang="en-US" dirty="0"/>
          </a:p>
        </p:txBody>
      </p:sp>
      <p:sp>
        <p:nvSpPr>
          <p:cNvPr id="133123" name="Rectangle 3"/>
          <p:cNvSpPr>
            <a:spLocks noGrp="1" noChangeArrowheads="1"/>
          </p:cNvSpPr>
          <p:nvPr>
            <p:ph type="title"/>
          </p:nvPr>
        </p:nvSpPr>
        <p:spPr>
          <a:noFill/>
          <a:ln/>
        </p:spPr>
        <p:txBody>
          <a:bodyPr/>
          <a:lstStyle/>
          <a:p>
            <a:r>
              <a:rPr lang="en-US" dirty="0">
                <a:solidFill>
                  <a:srgbClr val="996633"/>
                </a:solidFill>
              </a:rPr>
              <a:t>Financial Forecast - Income</a:t>
            </a:r>
          </a:p>
        </p:txBody>
      </p:sp>
      <p:sp>
        <p:nvSpPr>
          <p:cNvPr id="133125" name="Text Box 5"/>
          <p:cNvSpPr txBox="1">
            <a:spLocks noChangeArrowheads="1"/>
          </p:cNvSpPr>
          <p:nvPr/>
        </p:nvSpPr>
        <p:spPr bwMode="auto">
          <a:xfrm>
            <a:off x="668338" y="3406775"/>
            <a:ext cx="8194675" cy="3385542"/>
          </a:xfrm>
          <a:prstGeom prst="rect">
            <a:avLst/>
          </a:prstGeom>
          <a:noFill/>
          <a:ln w="9525">
            <a:noFill/>
            <a:miter lim="800000"/>
            <a:headEnd/>
            <a:tailEnd/>
          </a:ln>
          <a:effectLst/>
        </p:spPr>
        <p:txBody>
          <a:bodyPr>
            <a:spAutoFit/>
          </a:bodyPr>
          <a:lstStyle/>
          <a:p>
            <a:pPr marL="344488" indent="-344488">
              <a:spcBef>
                <a:spcPct val="50000"/>
              </a:spcBef>
              <a:buClr>
                <a:srgbClr val="996633"/>
              </a:buClr>
              <a:buFont typeface="Arial" charset="0"/>
              <a:buNone/>
              <a:tabLst>
                <a:tab pos="344488" algn="l"/>
              </a:tabLst>
            </a:pPr>
            <a:r>
              <a:rPr lang="en-US" sz="2800" dirty="0">
                <a:solidFill>
                  <a:srgbClr val="996633"/>
                </a:solidFill>
              </a:rPr>
              <a:t>Units Sold and Sale Price:</a:t>
            </a:r>
          </a:p>
          <a:p>
            <a:pPr marL="630238" lvl="1">
              <a:spcBef>
                <a:spcPct val="20000"/>
              </a:spcBef>
              <a:buClr>
                <a:srgbClr val="996633"/>
              </a:buClr>
              <a:buFont typeface="Arial" charset="0"/>
              <a:buNone/>
              <a:tabLst>
                <a:tab pos="344488" algn="l"/>
              </a:tabLst>
            </a:pPr>
            <a:r>
              <a:rPr lang="en-US" sz="2400" dirty="0">
                <a:solidFill>
                  <a:srgbClr val="996633"/>
                </a:solidFill>
              </a:rPr>
              <a:t>2009:</a:t>
            </a:r>
            <a:r>
              <a:rPr lang="en-US" sz="2400" dirty="0"/>
              <a:t> Cell reference to assumption.</a:t>
            </a:r>
          </a:p>
          <a:p>
            <a:pPr marL="630238" lvl="1">
              <a:spcBef>
                <a:spcPct val="20000"/>
              </a:spcBef>
              <a:buClr>
                <a:srgbClr val="996633"/>
              </a:buClr>
              <a:buFont typeface="Arial" charset="0"/>
              <a:buNone/>
              <a:tabLst>
                <a:tab pos="344488" algn="l"/>
              </a:tabLst>
            </a:pPr>
            <a:r>
              <a:rPr lang="en-US" sz="2400" dirty="0">
                <a:solidFill>
                  <a:srgbClr val="996633"/>
                </a:solidFill>
              </a:rPr>
              <a:t>2010:</a:t>
            </a:r>
            <a:r>
              <a:rPr lang="en-US" sz="2400" dirty="0"/>
              <a:t> (2009 value) + (2009 value </a:t>
            </a:r>
            <a:r>
              <a:rPr lang="en-US" sz="2400" dirty="0">
                <a:sym typeface="Symbol" pitchFamily="18" charset="2"/>
              </a:rPr>
              <a:t>*</a:t>
            </a:r>
            <a:r>
              <a:rPr lang="en-US" sz="2400" dirty="0"/>
              <a:t> Percent Increase).</a:t>
            </a:r>
          </a:p>
          <a:p>
            <a:pPr marL="630238" lvl="1">
              <a:spcBef>
                <a:spcPct val="20000"/>
              </a:spcBef>
              <a:buClr>
                <a:srgbClr val="996633"/>
              </a:buClr>
              <a:buFont typeface="Arial" charset="0"/>
              <a:buNone/>
              <a:tabLst>
                <a:tab pos="344488" algn="l"/>
              </a:tabLst>
            </a:pPr>
            <a:r>
              <a:rPr lang="en-US" sz="2400" dirty="0">
                <a:solidFill>
                  <a:srgbClr val="996633"/>
                </a:solidFill>
              </a:rPr>
              <a:t>2011: </a:t>
            </a:r>
            <a:r>
              <a:rPr lang="en-US" sz="2400" dirty="0"/>
              <a:t>Fill Right from 2010.</a:t>
            </a:r>
          </a:p>
          <a:p>
            <a:pPr marL="344488" indent="-344488">
              <a:spcBef>
                <a:spcPct val="50000"/>
              </a:spcBef>
              <a:buClr>
                <a:srgbClr val="996633"/>
              </a:buClr>
              <a:buFont typeface="Arial" charset="0"/>
              <a:buNone/>
              <a:tabLst>
                <a:tab pos="344488" algn="l"/>
              </a:tabLst>
            </a:pPr>
            <a:r>
              <a:rPr lang="en-US" sz="2800" dirty="0">
                <a:solidFill>
                  <a:srgbClr val="996633"/>
                </a:solidFill>
              </a:rPr>
              <a:t>Gross Revenue:</a:t>
            </a:r>
          </a:p>
          <a:p>
            <a:pPr marL="630238" lvl="1">
              <a:spcBef>
                <a:spcPct val="20000"/>
              </a:spcBef>
              <a:buClr>
                <a:srgbClr val="996633"/>
              </a:buClr>
              <a:buFont typeface="Arial" charset="0"/>
              <a:buNone/>
              <a:tabLst>
                <a:tab pos="344488" algn="l"/>
              </a:tabLst>
            </a:pPr>
            <a:r>
              <a:rPr lang="en-US" sz="2400" dirty="0">
                <a:solidFill>
                  <a:srgbClr val="996633"/>
                </a:solidFill>
              </a:rPr>
              <a:t>2009: </a:t>
            </a:r>
            <a:r>
              <a:rPr lang="en-US" sz="2400" dirty="0"/>
              <a:t>Revenue from printers + Revenue from ink</a:t>
            </a:r>
            <a:r>
              <a:rPr lang="en-US" sz="2400" dirty="0" smtClean="0"/>
              <a:t>.</a:t>
            </a:r>
          </a:p>
          <a:p>
            <a:pPr marL="630238" lvl="1">
              <a:spcBef>
                <a:spcPct val="20000"/>
              </a:spcBef>
              <a:buClr>
                <a:srgbClr val="996633"/>
              </a:buClr>
              <a:buFont typeface="Arial" charset="0"/>
              <a:buNone/>
              <a:tabLst>
                <a:tab pos="344488" algn="l"/>
              </a:tabLst>
            </a:pPr>
            <a:r>
              <a:rPr lang="en-US" sz="2400" dirty="0" smtClean="0">
                <a:solidFill>
                  <a:srgbClr val="996633"/>
                </a:solidFill>
              </a:rPr>
              <a:t>2010: </a:t>
            </a:r>
            <a:r>
              <a:rPr lang="en-US" sz="2400" dirty="0" smtClean="0"/>
              <a:t>Fill Right from 2009.</a:t>
            </a:r>
            <a:endParaRPr lang="en-US" sz="2400" dirty="0"/>
          </a:p>
        </p:txBody>
      </p:sp>
      <p:pic>
        <p:nvPicPr>
          <p:cNvPr id="6" name="Picture 5" descr="income0.png"/>
          <p:cNvPicPr>
            <a:picLocks noChangeAspect="1"/>
          </p:cNvPicPr>
          <p:nvPr/>
        </p:nvPicPr>
        <p:blipFill>
          <a:blip r:embed="rId2" cstate="print"/>
          <a:stretch>
            <a:fillRect/>
          </a:stretch>
        </p:blipFill>
        <p:spPr>
          <a:xfrm>
            <a:off x="417813" y="1376470"/>
            <a:ext cx="8455679" cy="2046352"/>
          </a:xfrm>
          <a:prstGeom prst="rect">
            <a:avLst/>
          </a:prstGeom>
          <a:ln>
            <a:solidFill>
              <a:schemeClr val="tx1">
                <a:lumMod val="95000"/>
                <a:lumOff val="5000"/>
              </a:schemeClr>
            </a:solidFill>
          </a:ln>
        </p:spPr>
      </p:pic>
      <p:sp>
        <p:nvSpPr>
          <p:cNvPr id="8" name="TextBox 7"/>
          <p:cNvSpPr txBox="1"/>
          <p:nvPr/>
        </p:nvSpPr>
        <p:spPr>
          <a:xfrm>
            <a:off x="4275438" y="1902941"/>
            <a:ext cx="654908" cy="369332"/>
          </a:xfrm>
          <a:prstGeom prst="rect">
            <a:avLst/>
          </a:prstGeom>
          <a:noFill/>
          <a:ln w="38100">
            <a:noFill/>
          </a:ln>
        </p:spPr>
        <p:txBody>
          <a:bodyPr wrap="square" rtlCol="0">
            <a:spAutoFit/>
          </a:bodyPr>
          <a:lstStyle/>
          <a:p>
            <a:pPr algn="ctr"/>
            <a:r>
              <a:rPr lang="en-US" dirty="0" smtClean="0">
                <a:solidFill>
                  <a:srgbClr val="009A00"/>
                </a:solidFill>
              </a:rPr>
              <a:t>Ref</a:t>
            </a:r>
          </a:p>
        </p:txBody>
      </p:sp>
      <p:sp>
        <p:nvSpPr>
          <p:cNvPr id="9" name="TextBox 8"/>
          <p:cNvSpPr txBox="1"/>
          <p:nvPr/>
        </p:nvSpPr>
        <p:spPr>
          <a:xfrm>
            <a:off x="4254844" y="2215979"/>
            <a:ext cx="654908" cy="369332"/>
          </a:xfrm>
          <a:prstGeom prst="rect">
            <a:avLst/>
          </a:prstGeom>
          <a:noFill/>
          <a:ln w="38100">
            <a:noFill/>
          </a:ln>
        </p:spPr>
        <p:txBody>
          <a:bodyPr wrap="square" rtlCol="0">
            <a:spAutoFit/>
          </a:bodyPr>
          <a:lstStyle/>
          <a:p>
            <a:pPr algn="ctr"/>
            <a:r>
              <a:rPr lang="en-US" dirty="0" smtClean="0">
                <a:solidFill>
                  <a:srgbClr val="009A00"/>
                </a:solidFill>
              </a:rPr>
              <a:t>Ref</a:t>
            </a:r>
          </a:p>
        </p:txBody>
      </p:sp>
      <p:sp>
        <p:nvSpPr>
          <p:cNvPr id="10" name="TextBox 9"/>
          <p:cNvSpPr txBox="1"/>
          <p:nvPr/>
        </p:nvSpPr>
        <p:spPr>
          <a:xfrm>
            <a:off x="4267200" y="2500184"/>
            <a:ext cx="654908" cy="369332"/>
          </a:xfrm>
          <a:prstGeom prst="rect">
            <a:avLst/>
          </a:prstGeom>
          <a:noFill/>
          <a:ln w="38100">
            <a:noFill/>
          </a:ln>
        </p:spPr>
        <p:txBody>
          <a:bodyPr wrap="square" rtlCol="0">
            <a:spAutoFit/>
          </a:bodyPr>
          <a:lstStyle/>
          <a:p>
            <a:pPr algn="ctr"/>
            <a:r>
              <a:rPr lang="en-US" dirty="0" smtClean="0">
                <a:solidFill>
                  <a:srgbClr val="009A00"/>
                </a:solidFill>
              </a:rPr>
              <a:t>Ref</a:t>
            </a:r>
          </a:p>
        </p:txBody>
      </p:sp>
      <p:sp>
        <p:nvSpPr>
          <p:cNvPr id="11" name="TextBox 10"/>
          <p:cNvSpPr txBox="1"/>
          <p:nvPr/>
        </p:nvSpPr>
        <p:spPr>
          <a:xfrm>
            <a:off x="4271320" y="2800864"/>
            <a:ext cx="654908" cy="369332"/>
          </a:xfrm>
          <a:prstGeom prst="rect">
            <a:avLst/>
          </a:prstGeom>
          <a:noFill/>
          <a:ln w="38100">
            <a:noFill/>
          </a:ln>
        </p:spPr>
        <p:txBody>
          <a:bodyPr wrap="square" rtlCol="0">
            <a:spAutoFit/>
          </a:bodyPr>
          <a:lstStyle/>
          <a:p>
            <a:pPr algn="ctr"/>
            <a:r>
              <a:rPr lang="en-US" dirty="0" smtClean="0">
                <a:solidFill>
                  <a:srgbClr val="009A00"/>
                </a:solidFill>
              </a:rPr>
              <a:t>Ref</a:t>
            </a:r>
          </a:p>
        </p:txBody>
      </p:sp>
      <p:sp>
        <p:nvSpPr>
          <p:cNvPr id="12" name="TextBox 11"/>
          <p:cNvSpPr txBox="1"/>
          <p:nvPr/>
        </p:nvSpPr>
        <p:spPr>
          <a:xfrm>
            <a:off x="4267200" y="3105664"/>
            <a:ext cx="654908" cy="369332"/>
          </a:xfrm>
          <a:prstGeom prst="rect">
            <a:avLst/>
          </a:prstGeom>
          <a:noFill/>
          <a:ln w="38100">
            <a:noFill/>
          </a:ln>
        </p:spPr>
        <p:txBody>
          <a:bodyPr wrap="square" rtlCol="0">
            <a:spAutoFit/>
          </a:bodyPr>
          <a:lstStyle/>
          <a:p>
            <a:pPr algn="ctr"/>
            <a:r>
              <a:rPr lang="en-US" dirty="0" smtClean="0">
                <a:solidFill>
                  <a:srgbClr val="FF0000"/>
                </a:solidFill>
              </a:rPr>
              <a:t>=</a:t>
            </a:r>
          </a:p>
        </p:txBody>
      </p:sp>
      <p:sp>
        <p:nvSpPr>
          <p:cNvPr id="13" name="TextBox 12"/>
          <p:cNvSpPr txBox="1"/>
          <p:nvPr/>
        </p:nvSpPr>
        <p:spPr>
          <a:xfrm>
            <a:off x="5210433" y="1911178"/>
            <a:ext cx="654908" cy="369332"/>
          </a:xfrm>
          <a:prstGeom prst="rect">
            <a:avLst/>
          </a:prstGeom>
          <a:noFill/>
          <a:ln w="38100">
            <a:noFill/>
          </a:ln>
        </p:spPr>
        <p:txBody>
          <a:bodyPr wrap="square" rtlCol="0">
            <a:spAutoFit/>
          </a:bodyPr>
          <a:lstStyle/>
          <a:p>
            <a:pPr algn="ctr"/>
            <a:r>
              <a:rPr lang="en-US" dirty="0" smtClean="0">
                <a:solidFill>
                  <a:srgbClr val="FF0000"/>
                </a:solidFill>
              </a:rPr>
              <a:t>=</a:t>
            </a:r>
          </a:p>
        </p:txBody>
      </p:sp>
      <p:sp>
        <p:nvSpPr>
          <p:cNvPr id="14" name="TextBox 13"/>
          <p:cNvSpPr txBox="1"/>
          <p:nvPr/>
        </p:nvSpPr>
        <p:spPr>
          <a:xfrm>
            <a:off x="5210433" y="2195383"/>
            <a:ext cx="654908" cy="369332"/>
          </a:xfrm>
          <a:prstGeom prst="rect">
            <a:avLst/>
          </a:prstGeom>
          <a:noFill/>
          <a:ln w="38100">
            <a:noFill/>
          </a:ln>
        </p:spPr>
        <p:txBody>
          <a:bodyPr wrap="square" rtlCol="0">
            <a:spAutoFit/>
          </a:bodyPr>
          <a:lstStyle/>
          <a:p>
            <a:pPr algn="ctr"/>
            <a:r>
              <a:rPr lang="en-US" dirty="0" smtClean="0">
                <a:solidFill>
                  <a:srgbClr val="FF0000"/>
                </a:solidFill>
              </a:rPr>
              <a:t>=</a:t>
            </a:r>
          </a:p>
        </p:txBody>
      </p:sp>
      <p:sp>
        <p:nvSpPr>
          <p:cNvPr id="15" name="TextBox 14"/>
          <p:cNvSpPr txBox="1"/>
          <p:nvPr/>
        </p:nvSpPr>
        <p:spPr>
          <a:xfrm>
            <a:off x="5210432" y="2479589"/>
            <a:ext cx="654908" cy="369332"/>
          </a:xfrm>
          <a:prstGeom prst="rect">
            <a:avLst/>
          </a:prstGeom>
          <a:noFill/>
          <a:ln w="38100">
            <a:noFill/>
          </a:ln>
        </p:spPr>
        <p:txBody>
          <a:bodyPr wrap="square" rtlCol="0">
            <a:spAutoFit/>
          </a:bodyPr>
          <a:lstStyle/>
          <a:p>
            <a:pPr algn="ctr"/>
            <a:r>
              <a:rPr lang="en-US" dirty="0" smtClean="0">
                <a:solidFill>
                  <a:srgbClr val="FF0000"/>
                </a:solidFill>
              </a:rPr>
              <a:t>=</a:t>
            </a:r>
          </a:p>
        </p:txBody>
      </p:sp>
      <p:sp>
        <p:nvSpPr>
          <p:cNvPr id="16" name="TextBox 15"/>
          <p:cNvSpPr txBox="1"/>
          <p:nvPr/>
        </p:nvSpPr>
        <p:spPr>
          <a:xfrm>
            <a:off x="5235146" y="2800864"/>
            <a:ext cx="654908" cy="369332"/>
          </a:xfrm>
          <a:prstGeom prst="rect">
            <a:avLst/>
          </a:prstGeom>
          <a:noFill/>
          <a:ln w="38100">
            <a:noFill/>
          </a:ln>
        </p:spPr>
        <p:txBody>
          <a:bodyPr wrap="square" rtlCol="0">
            <a:spAutoFit/>
          </a:bodyPr>
          <a:lstStyle/>
          <a:p>
            <a:pPr algn="ctr"/>
            <a:r>
              <a:rPr lang="en-US" dirty="0" smtClean="0">
                <a:solidFill>
                  <a:srgbClr val="FF0000"/>
                </a:solidFill>
              </a:rPr>
              <a:t>=</a:t>
            </a:r>
          </a:p>
        </p:txBody>
      </p:sp>
      <p:cxnSp>
        <p:nvCxnSpPr>
          <p:cNvPr id="18" name="Straight Arrow Connector 17"/>
          <p:cNvCxnSpPr>
            <a:stCxn id="13" idx="3"/>
          </p:cNvCxnSpPr>
          <p:nvPr/>
        </p:nvCxnSpPr>
        <p:spPr>
          <a:xfrm flipV="1">
            <a:off x="5865341" y="2088292"/>
            <a:ext cx="2487827" cy="7552"/>
          </a:xfrm>
          <a:prstGeom prst="straightConnector1">
            <a:avLst/>
          </a:prstGeom>
          <a:ln w="38100">
            <a:solidFill>
              <a:srgbClr val="9A57CD"/>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p:cNvCxnSpPr>
          <p:nvPr/>
        </p:nvCxnSpPr>
        <p:spPr>
          <a:xfrm>
            <a:off x="5865341" y="2380049"/>
            <a:ext cx="2504303" cy="8924"/>
          </a:xfrm>
          <a:prstGeom prst="straightConnector1">
            <a:avLst/>
          </a:prstGeom>
          <a:ln w="38100">
            <a:solidFill>
              <a:srgbClr val="9A57CD"/>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5865340" y="2664255"/>
            <a:ext cx="2516660" cy="21280"/>
          </a:xfrm>
          <a:prstGeom prst="straightConnector1">
            <a:avLst/>
          </a:prstGeom>
          <a:ln w="38100">
            <a:solidFill>
              <a:srgbClr val="9A57CD"/>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p:cNvCxnSpPr>
          <p:nvPr/>
        </p:nvCxnSpPr>
        <p:spPr>
          <a:xfrm flipV="1">
            <a:off x="5890054" y="2977978"/>
            <a:ext cx="2463114" cy="7552"/>
          </a:xfrm>
          <a:prstGeom prst="straightConnector1">
            <a:avLst/>
          </a:prstGeom>
          <a:ln w="38100">
            <a:solidFill>
              <a:srgbClr val="9A57CD"/>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56205" y="3273855"/>
            <a:ext cx="3509319" cy="686"/>
          </a:xfrm>
          <a:prstGeom prst="straightConnector1">
            <a:avLst/>
          </a:prstGeom>
          <a:ln w="38100">
            <a:solidFill>
              <a:srgbClr val="9A57C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8984</TotalTime>
  <Words>1212</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Layers</vt:lpstr>
      <vt:lpstr>Image</vt:lpstr>
      <vt:lpstr>Worksheet</vt:lpstr>
      <vt:lpstr>CS-150 Computing for Business Students Financial Forecast </vt:lpstr>
      <vt:lpstr>Quiz: Syntax</vt:lpstr>
      <vt:lpstr>Question From an Articulate Student</vt:lpstr>
      <vt:lpstr>Employer Contribution Percentage</vt:lpstr>
      <vt:lpstr>If Excel Were a Car...</vt:lpstr>
      <vt:lpstr>Quiz: Student Loan</vt:lpstr>
      <vt:lpstr>Financial Forecast Terms</vt:lpstr>
      <vt:lpstr>Financial Forecast - Assumptions</vt:lpstr>
      <vt:lpstr>Financial Forecast - Income</vt:lpstr>
      <vt:lpstr>Income Example</vt:lpstr>
      <vt:lpstr>Quiz: Gross Revenue</vt:lpstr>
      <vt:lpstr>Financial Forecast - Expenses</vt:lpstr>
      <vt:lpstr>Quiz: Fixed verses Marginal Costs</vt:lpstr>
      <vt:lpstr>Total Printer Manufacturing Cost</vt:lpstr>
      <vt:lpstr>Earnings Before Taxes (the bottom line)</vt:lpstr>
      <vt:lpstr>Quiz: Total Expenses</vt:lpstr>
      <vt:lpstr>Round(value, digits)</vt:lpstr>
      <vt:lpstr>Quiz: Round()</vt:lpstr>
      <vt:lpstr>VLOOKUP(lookup_value,  table,  colunm_num)</vt:lpstr>
      <vt:lpstr>VLOOKUP(lookup_value,  table,  colunm_num)</vt:lpstr>
      <vt:lpstr>Deeply Nested IF() Returns Letter Grade</vt:lpstr>
      <vt:lpstr>Slide 22</vt:lpstr>
      <vt:lpstr>Letter Grade by IF and VLOOKUP</vt:lpstr>
      <vt:lpstr>Quiz: Total Cost</vt:lpstr>
      <vt:lpstr>Quiz: Shipping Costs using IF()</vt:lpstr>
      <vt:lpstr>Quiz: Shipping Costs: VLOOKUP()</vt:lpstr>
      <vt:lpstr>Excel Poem by John Walkenbach</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CS-150L – Lab 12</dc:title>
  <dc:creator>Joel Castellanos</dc:creator>
  <cp:lastModifiedBy>IT UNM</cp:lastModifiedBy>
  <cp:revision>300</cp:revision>
  <dcterms:created xsi:type="dcterms:W3CDTF">2007-11-20T15:05:15Z</dcterms:created>
  <dcterms:modified xsi:type="dcterms:W3CDTF">2010-07-21T15:04:34Z</dcterms:modified>
</cp:coreProperties>
</file>